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7" r:id="rId2"/>
    <p:sldId id="269" r:id="rId3"/>
    <p:sldId id="310" r:id="rId4"/>
    <p:sldId id="277" r:id="rId5"/>
    <p:sldId id="279" r:id="rId6"/>
    <p:sldId id="268" r:id="rId7"/>
    <p:sldId id="270" r:id="rId8"/>
    <p:sldId id="259" r:id="rId9"/>
    <p:sldId id="262" r:id="rId10"/>
    <p:sldId id="260" r:id="rId11"/>
    <p:sldId id="261" r:id="rId12"/>
    <p:sldId id="263" r:id="rId13"/>
    <p:sldId id="264" r:id="rId14"/>
    <p:sldId id="265" r:id="rId15"/>
    <p:sldId id="274" r:id="rId16"/>
    <p:sldId id="275" r:id="rId17"/>
    <p:sldId id="272" r:id="rId18"/>
    <p:sldId id="281" r:id="rId19"/>
    <p:sldId id="282" r:id="rId20"/>
    <p:sldId id="283" r:id="rId21"/>
    <p:sldId id="273" r:id="rId22"/>
    <p:sldId id="286" r:id="rId23"/>
    <p:sldId id="288" r:id="rId24"/>
    <p:sldId id="291" r:id="rId25"/>
    <p:sldId id="292" r:id="rId26"/>
    <p:sldId id="293" r:id="rId27"/>
    <p:sldId id="300" r:id="rId28"/>
    <p:sldId id="301" r:id="rId29"/>
    <p:sldId id="302" r:id="rId30"/>
    <p:sldId id="303" r:id="rId31"/>
    <p:sldId id="285" r:id="rId32"/>
    <p:sldId id="30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02"/>
    <p:restoredTop sz="84180" autoAdjust="0"/>
  </p:normalViewPr>
  <p:slideViewPr>
    <p:cSldViewPr snapToGrid="0" snapToObjects="1">
      <p:cViewPr varScale="1">
        <p:scale>
          <a:sx n="84" d="100"/>
          <a:sy n="84" d="100"/>
        </p:scale>
        <p:origin x="69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ijzc5\Documents\Seven%20Hills%20RPAC\Survey%20of%20Attituds%20Towards%20Researc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ijzc5\Documents\Seven%20Hills%20RPAC\Survey%20of%20Attituds%20Towards%20Researc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ijzc5\Documents\Seven%20Hills%20RPAC\Survey%20of%20Attituds%20Towards%20Researc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ijzc5\Documents\Seven%20Hills%20RPAC\Survey%20of%20Attituds%20Towards%20Research.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wijzc5\Documents\Seven%20Hills%20RPAC\Survey%20of%20Attituds%20Towards%20Research.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wijzc5\Documents\Seven%20Hills%20RPAC\Survey%20of%20Attituds%20Towards%20Research.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wijzc5\Documents\Seven%20Hills%20RPAC\Survey%20of%20Attituds%20Towards%20Research.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Age Range</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Sheet3!$B$18:$B$25</c:f>
              <c:strCache>
                <c:ptCount val="8"/>
                <c:pt idx="0">
                  <c:v>Teens</c:v>
                </c:pt>
                <c:pt idx="1">
                  <c:v>20s</c:v>
                </c:pt>
                <c:pt idx="2">
                  <c:v>30s</c:v>
                </c:pt>
                <c:pt idx="3">
                  <c:v>40s</c:v>
                </c:pt>
                <c:pt idx="4">
                  <c:v>50s</c:v>
                </c:pt>
                <c:pt idx="5">
                  <c:v>60s</c:v>
                </c:pt>
                <c:pt idx="6">
                  <c:v>70s</c:v>
                </c:pt>
                <c:pt idx="7">
                  <c:v>80s</c:v>
                </c:pt>
              </c:strCache>
            </c:strRef>
          </c:cat>
          <c:val>
            <c:numRef>
              <c:f>Sheet3!$C$18:$C$25</c:f>
              <c:numCache>
                <c:formatCode>General</c:formatCode>
                <c:ptCount val="8"/>
                <c:pt idx="0">
                  <c:v>2</c:v>
                </c:pt>
                <c:pt idx="1">
                  <c:v>7</c:v>
                </c:pt>
                <c:pt idx="2">
                  <c:v>10</c:v>
                </c:pt>
                <c:pt idx="3">
                  <c:v>4</c:v>
                </c:pt>
                <c:pt idx="4">
                  <c:v>19</c:v>
                </c:pt>
                <c:pt idx="5">
                  <c:v>13</c:v>
                </c:pt>
                <c:pt idx="6">
                  <c:v>3</c:v>
                </c:pt>
                <c:pt idx="7">
                  <c:v>1</c:v>
                </c:pt>
              </c:numCache>
            </c:numRef>
          </c:val>
        </c:ser>
        <c:dLbls>
          <c:showLegendKey val="0"/>
          <c:showVal val="1"/>
          <c:showCatName val="0"/>
          <c:showSerName val="0"/>
          <c:showPercent val="0"/>
          <c:showBubbleSize val="0"/>
        </c:dLbls>
        <c:gapWidth val="150"/>
        <c:shape val="box"/>
        <c:axId val="286179760"/>
        <c:axId val="286180152"/>
        <c:axId val="0"/>
      </c:bar3DChart>
      <c:catAx>
        <c:axId val="2861797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86180152"/>
        <c:crosses val="autoZero"/>
        <c:auto val="1"/>
        <c:lblAlgn val="ctr"/>
        <c:lblOffset val="100"/>
        <c:noMultiLvlLbl val="0"/>
      </c:catAx>
      <c:valAx>
        <c:axId val="286180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86179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r>
              <a:rPr lang="en-US" sz="1700" dirty="0"/>
              <a:t>Connection to the West End</a:t>
            </a:r>
          </a:p>
        </c:rich>
      </c:tx>
      <c:overlay val="0"/>
      <c:spPr>
        <a:noFill/>
        <a:ln>
          <a:noFill/>
        </a:ln>
        <a:effectLst/>
      </c:spPr>
      <c:txPr>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Pt>
            <c:idx val="5"/>
            <c:bubble3D val="0"/>
            <c:spPr>
              <a:solidFill>
                <a:schemeClr val="accent6"/>
              </a:solidFill>
              <a:ln w="25400">
                <a:solidFill>
                  <a:schemeClr val="lt1"/>
                </a:solidFill>
              </a:ln>
              <a:effectLst/>
              <a:sp3d contourW="25400">
                <a:contourClr>
                  <a:schemeClr val="lt1"/>
                </a:contourClr>
              </a:sp3d>
            </c:spPr>
          </c:dPt>
          <c:dPt>
            <c:idx val="6"/>
            <c:bubble3D val="0"/>
            <c:spPr>
              <a:solidFill>
                <a:schemeClr val="accent1">
                  <a:lumMod val="60000"/>
                </a:schemeClr>
              </a:solidFill>
              <a:ln w="25400">
                <a:solidFill>
                  <a:schemeClr val="lt1"/>
                </a:solidFill>
              </a:ln>
              <a:effectLst/>
              <a:sp3d contourW="25400">
                <a:contourClr>
                  <a:schemeClr val="lt1"/>
                </a:contourClr>
              </a:sp3d>
            </c:spPr>
          </c:dPt>
          <c:dPt>
            <c:idx val="7"/>
            <c:bubble3D val="0"/>
            <c:spPr>
              <a:solidFill>
                <a:schemeClr val="accent2">
                  <a:lumMod val="60000"/>
                </a:schemeClr>
              </a:solidFill>
              <a:ln w="25400">
                <a:solidFill>
                  <a:schemeClr val="lt1"/>
                </a:solidFill>
              </a:ln>
              <a:effectLst/>
              <a:sp3d contourW="254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Sheet3!$B$34:$B$41</c:f>
              <c:strCache>
                <c:ptCount val="8"/>
                <c:pt idx="0">
                  <c:v>Lived/Grew up in WE</c:v>
                </c:pt>
                <c:pt idx="1">
                  <c:v>Live in WE</c:v>
                </c:pt>
                <c:pt idx="2">
                  <c:v>Work in WE</c:v>
                </c:pt>
                <c:pt idx="3">
                  <c:v>Live &amp; Work WE </c:v>
                </c:pt>
                <c:pt idx="4">
                  <c:v>Members WE Org</c:v>
                </c:pt>
                <c:pt idx="5">
                  <c:v>Live &amp; Work WE &amp; Members WE Org</c:v>
                </c:pt>
                <c:pt idx="6">
                  <c:v>Live in WE &amp; Members WE Org</c:v>
                </c:pt>
                <c:pt idx="7">
                  <c:v>Mother  lives in WE</c:v>
                </c:pt>
              </c:strCache>
            </c:strRef>
          </c:cat>
          <c:val>
            <c:numRef>
              <c:f>Sheet3!$C$34:$C$41</c:f>
              <c:numCache>
                <c:formatCode>General</c:formatCode>
                <c:ptCount val="8"/>
                <c:pt idx="0">
                  <c:v>3</c:v>
                </c:pt>
                <c:pt idx="1">
                  <c:v>25</c:v>
                </c:pt>
                <c:pt idx="2">
                  <c:v>10</c:v>
                </c:pt>
                <c:pt idx="3">
                  <c:v>5</c:v>
                </c:pt>
                <c:pt idx="4">
                  <c:v>5</c:v>
                </c:pt>
                <c:pt idx="5">
                  <c:v>5</c:v>
                </c:pt>
                <c:pt idx="6">
                  <c:v>6</c:v>
                </c:pt>
                <c:pt idx="7">
                  <c:v>1</c:v>
                </c:pt>
              </c:numCache>
            </c:numRef>
          </c:val>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r>
              <a:rPr lang="en-US" sz="1700"/>
              <a:t>Research</a:t>
            </a:r>
            <a:r>
              <a:rPr lang="en-US" sz="1700" baseline="0"/>
              <a:t> Participation</a:t>
            </a:r>
            <a:endParaRPr lang="en-US" sz="1700"/>
          </a:p>
        </c:rich>
      </c:tx>
      <c:overlay val="0"/>
      <c:spPr>
        <a:noFill/>
        <a:ln>
          <a:noFill/>
        </a:ln>
        <a:effectLst/>
      </c:spPr>
      <c:txPr>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solidFill>
              <a:ln w="19050">
                <a:solidFill>
                  <a:schemeClr val="lt1"/>
                </a:solidFill>
              </a:ln>
              <a:effectLst/>
            </c:spPr>
          </c:dPt>
          <c:dPt>
            <c:idx val="1"/>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Sheet3!$B$58:$B$59</c:f>
              <c:strCache>
                <c:ptCount val="2"/>
                <c:pt idx="0">
                  <c:v>HAVE NOT participated in Research</c:v>
                </c:pt>
                <c:pt idx="1">
                  <c:v>HAVE participated in Research</c:v>
                </c:pt>
              </c:strCache>
            </c:strRef>
          </c:cat>
          <c:val>
            <c:numRef>
              <c:f>Sheet3!$C$58:$C$59</c:f>
              <c:numCache>
                <c:formatCode>General</c:formatCode>
                <c:ptCount val="2"/>
                <c:pt idx="0">
                  <c:v>42</c:v>
                </c:pt>
                <c:pt idx="1">
                  <c:v>18</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700" b="1" i="0" u="none" strike="noStrike" kern="1200" spc="0" baseline="0">
                <a:solidFill>
                  <a:schemeClr val="tx1">
                    <a:lumMod val="65000"/>
                    <a:lumOff val="35000"/>
                  </a:schemeClr>
                </a:solidFill>
                <a:latin typeface="+mn-lt"/>
                <a:ea typeface="+mn-ea"/>
                <a:cs typeface="+mn-cs"/>
              </a:defRPr>
            </a:pPr>
            <a:r>
              <a:rPr lang="en-US" sz="1700" b="1" dirty="0"/>
              <a:t>Why have participated?</a:t>
            </a:r>
          </a:p>
        </c:rich>
      </c:tx>
      <c:layout>
        <c:manualLayout>
          <c:xMode val="edge"/>
          <c:yMode val="edge"/>
          <c:x val="0.31504855643044621"/>
          <c:y val="3.7037037037037035E-2"/>
        </c:manualLayout>
      </c:layout>
      <c:overlay val="0"/>
      <c:spPr>
        <a:noFill/>
        <a:ln>
          <a:noFill/>
        </a:ln>
        <a:effectLst/>
      </c:spPr>
      <c:txPr>
        <a:bodyPr rot="0" spcFirstLastPara="1" vertOverflow="ellipsis" vert="horz" wrap="square" anchor="ctr" anchorCtr="1"/>
        <a:lstStyle/>
        <a:p>
          <a:pPr algn="ctr">
            <a:defRPr sz="17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Pt>
            <c:idx val="5"/>
            <c:bubble3D val="0"/>
            <c:spPr>
              <a:solidFill>
                <a:schemeClr val="accent6"/>
              </a:solidFill>
              <a:ln w="25400">
                <a:solidFill>
                  <a:schemeClr val="lt1"/>
                </a:solidFill>
              </a:ln>
              <a:effectLst/>
              <a:sp3d contourW="25400">
                <a:contourClr>
                  <a:schemeClr val="lt1"/>
                </a:contourClr>
              </a:sp3d>
            </c:spPr>
          </c:dPt>
          <c:dPt>
            <c:idx val="6"/>
            <c:bubble3D val="0"/>
            <c:spPr>
              <a:solidFill>
                <a:schemeClr val="accent1">
                  <a:lumMod val="60000"/>
                </a:schemeClr>
              </a:solidFill>
              <a:ln w="25400">
                <a:solidFill>
                  <a:schemeClr val="lt1"/>
                </a:solidFill>
              </a:ln>
              <a:effectLst/>
              <a:sp3d contourW="25400">
                <a:contourClr>
                  <a:schemeClr val="lt1"/>
                </a:contourClr>
              </a:sp3d>
            </c:spPr>
          </c:dPt>
          <c:dPt>
            <c:idx val="7"/>
            <c:bubble3D val="0"/>
            <c:spPr>
              <a:solidFill>
                <a:schemeClr val="accent2">
                  <a:lumMod val="60000"/>
                </a:schemeClr>
              </a:solidFill>
              <a:ln w="25400">
                <a:solidFill>
                  <a:schemeClr val="lt1"/>
                </a:solidFill>
              </a:ln>
              <a:effectLst/>
              <a:sp3d contourW="254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Sheet3!$B$90:$B$97</c:f>
              <c:strCache>
                <c:ptCount val="8"/>
                <c:pt idx="0">
                  <c:v>No risks involved</c:v>
                </c:pt>
                <c:pt idx="1">
                  <c:v>Someone asked</c:v>
                </c:pt>
                <c:pt idx="2">
                  <c:v>Other</c:v>
                </c:pt>
                <c:pt idx="3">
                  <c:v>Benefits my/others child </c:v>
                </c:pt>
                <c:pt idx="4">
                  <c:v>Because it was fun </c:v>
                </c:pt>
                <c:pt idx="5">
                  <c:v>Child has terminal illness</c:v>
                </c:pt>
                <c:pt idx="6">
                  <c:v>Thought drug would cure my child </c:v>
                </c:pt>
                <c:pt idx="7">
                  <c:v>UC Women’s Health Program</c:v>
                </c:pt>
              </c:strCache>
            </c:strRef>
          </c:cat>
          <c:val>
            <c:numRef>
              <c:f>Sheet3!$C$90:$C$97</c:f>
              <c:numCache>
                <c:formatCode>General</c:formatCode>
                <c:ptCount val="8"/>
                <c:pt idx="0">
                  <c:v>13</c:v>
                </c:pt>
                <c:pt idx="1">
                  <c:v>7</c:v>
                </c:pt>
                <c:pt idx="2">
                  <c:v>5</c:v>
                </c:pt>
                <c:pt idx="3">
                  <c:v>4</c:v>
                </c:pt>
                <c:pt idx="4">
                  <c:v>2</c:v>
                </c:pt>
                <c:pt idx="5">
                  <c:v>1</c:v>
                </c:pt>
                <c:pt idx="6">
                  <c:v>1</c:v>
                </c:pt>
                <c:pt idx="7">
                  <c:v>1</c:v>
                </c:pt>
              </c:numCache>
            </c:numRef>
          </c:val>
        </c:ser>
        <c:dLbls>
          <c:dLblPos val="bestFit"/>
          <c:showLegendKey val="0"/>
          <c:showVal val="1"/>
          <c:showCatName val="0"/>
          <c:showSerName val="0"/>
          <c:showPercent val="0"/>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1" i="0" u="none" strike="noStrike" kern="1200" spc="0" baseline="0">
                <a:solidFill>
                  <a:schemeClr val="tx1">
                    <a:lumMod val="65000"/>
                    <a:lumOff val="35000"/>
                  </a:schemeClr>
                </a:solidFill>
                <a:latin typeface="+mn-lt"/>
                <a:ea typeface="+mn-ea"/>
                <a:cs typeface="+mn-cs"/>
              </a:defRPr>
            </a:pPr>
            <a:r>
              <a:rPr lang="en-US" sz="1700" b="1" dirty="0"/>
              <a:t>Why have NOT participated?</a:t>
            </a:r>
          </a:p>
        </c:rich>
      </c:tx>
      <c:overlay val="0"/>
      <c:spPr>
        <a:noFill/>
        <a:ln>
          <a:noFill/>
        </a:ln>
        <a:effectLst/>
      </c:spPr>
      <c:txPr>
        <a:bodyPr rot="0" spcFirstLastPara="1" vertOverflow="ellipsis" vert="horz" wrap="square" anchor="ctr" anchorCtr="1"/>
        <a:lstStyle/>
        <a:p>
          <a:pPr>
            <a:defRPr sz="17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Pt>
            <c:idx val="5"/>
            <c:bubble3D val="0"/>
            <c:spPr>
              <a:solidFill>
                <a:schemeClr val="accent6"/>
              </a:solidFill>
              <a:ln w="25400">
                <a:solidFill>
                  <a:schemeClr val="lt1"/>
                </a:solidFill>
              </a:ln>
              <a:effectLst/>
              <a:sp3d contourW="25400">
                <a:contourClr>
                  <a:schemeClr val="lt1"/>
                </a:contourClr>
              </a:sp3d>
            </c:spPr>
          </c:dPt>
          <c:dPt>
            <c:idx val="6"/>
            <c:bubble3D val="0"/>
            <c:spPr>
              <a:solidFill>
                <a:schemeClr val="accent1">
                  <a:lumMod val="60000"/>
                </a:schemeClr>
              </a:solidFill>
              <a:ln w="25400">
                <a:solidFill>
                  <a:schemeClr val="lt1"/>
                </a:solidFill>
              </a:ln>
              <a:effectLst/>
              <a:sp3d contourW="25400">
                <a:contourClr>
                  <a:schemeClr val="lt1"/>
                </a:contourClr>
              </a:sp3d>
            </c:spPr>
          </c:dPt>
          <c:dPt>
            <c:idx val="7"/>
            <c:bubble3D val="0"/>
            <c:spPr>
              <a:solidFill>
                <a:schemeClr val="accent2">
                  <a:lumMod val="60000"/>
                </a:schemeClr>
              </a:solidFill>
              <a:ln w="25400">
                <a:solidFill>
                  <a:schemeClr val="lt1"/>
                </a:solidFill>
              </a:ln>
              <a:effectLst/>
              <a:sp3d contourW="254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Sheet3!$B$73:$B$80</c:f>
              <c:strCache>
                <c:ptCount val="8"/>
                <c:pt idx="0">
                  <c:v>Never been asked </c:v>
                </c:pt>
                <c:pt idx="1">
                  <c:v>No transportation </c:v>
                </c:pt>
                <c:pt idx="2">
                  <c:v>No study relevant to me </c:v>
                </c:pt>
                <c:pt idx="3">
                  <c:v>Other </c:v>
                </c:pt>
                <c:pt idx="4">
                  <c:v>Guinea pig </c:v>
                </c:pt>
                <c:pt idx="5">
                  <c:v>Scared</c:v>
                </c:pt>
                <c:pt idx="6">
                  <c:v>Mistrust of doctors</c:v>
                </c:pt>
                <c:pt idx="7">
                  <c:v>Old </c:v>
                </c:pt>
              </c:strCache>
            </c:strRef>
          </c:cat>
          <c:val>
            <c:numRef>
              <c:f>Sheet3!$C$73:$C$80</c:f>
              <c:numCache>
                <c:formatCode>General</c:formatCode>
                <c:ptCount val="8"/>
                <c:pt idx="0">
                  <c:v>25</c:v>
                </c:pt>
                <c:pt idx="1">
                  <c:v>17</c:v>
                </c:pt>
                <c:pt idx="2">
                  <c:v>12</c:v>
                </c:pt>
                <c:pt idx="3">
                  <c:v>11</c:v>
                </c:pt>
                <c:pt idx="4">
                  <c:v>7</c:v>
                </c:pt>
                <c:pt idx="5">
                  <c:v>6</c:v>
                </c:pt>
                <c:pt idx="6">
                  <c:v>5</c:v>
                </c:pt>
                <c:pt idx="7">
                  <c:v>1</c:v>
                </c:pt>
              </c:numCache>
            </c:numRef>
          </c:val>
        </c:ser>
        <c:dLbls>
          <c:dLblPos val="bestFit"/>
          <c:showLegendKey val="0"/>
          <c:showVal val="1"/>
          <c:showCatName val="0"/>
          <c:showSerName val="0"/>
          <c:showPercent val="0"/>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1" i="0" u="none" strike="noStrike" kern="1200" spc="0" baseline="0">
                <a:solidFill>
                  <a:schemeClr val="tx1">
                    <a:lumMod val="65000"/>
                    <a:lumOff val="35000"/>
                  </a:schemeClr>
                </a:solidFill>
                <a:latin typeface="+mn-lt"/>
                <a:ea typeface="+mn-ea"/>
                <a:cs typeface="+mn-cs"/>
              </a:defRPr>
            </a:pPr>
            <a:r>
              <a:rPr lang="en-US" sz="1700" b="1" dirty="0" smtClean="0"/>
              <a:t>Willingness </a:t>
            </a:r>
            <a:r>
              <a:rPr lang="en-US" sz="1700" b="1" dirty="0"/>
              <a:t>to participate in Research</a:t>
            </a:r>
          </a:p>
        </c:rich>
      </c:tx>
      <c:overlay val="0"/>
      <c:spPr>
        <a:noFill/>
        <a:ln>
          <a:noFill/>
        </a:ln>
        <a:effectLst/>
      </c:spPr>
      <c:txPr>
        <a:bodyPr rot="0" spcFirstLastPara="1" vertOverflow="ellipsis" vert="horz" wrap="square" anchor="ctr" anchorCtr="1"/>
        <a:lstStyle/>
        <a:p>
          <a:pPr>
            <a:defRPr sz="17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Sheet3!$B$127:$B$129</c:f>
              <c:strCache>
                <c:ptCount val="3"/>
                <c:pt idx="0">
                  <c:v>Yes </c:v>
                </c:pt>
                <c:pt idx="1">
                  <c:v>No</c:v>
                </c:pt>
                <c:pt idx="2">
                  <c:v>Maybe</c:v>
                </c:pt>
              </c:strCache>
            </c:strRef>
          </c:cat>
          <c:val>
            <c:numRef>
              <c:f>Sheet3!$C$127:$C$129</c:f>
              <c:numCache>
                <c:formatCode>General</c:formatCode>
                <c:ptCount val="3"/>
                <c:pt idx="0">
                  <c:v>45</c:v>
                </c:pt>
                <c:pt idx="1">
                  <c:v>12</c:v>
                </c:pt>
                <c:pt idx="2">
                  <c:v>2</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1" i="0" u="none" strike="noStrike" kern="1200" spc="0" baseline="0">
                <a:solidFill>
                  <a:schemeClr val="tx1">
                    <a:lumMod val="65000"/>
                    <a:lumOff val="35000"/>
                  </a:schemeClr>
                </a:solidFill>
                <a:latin typeface="+mn-lt"/>
                <a:ea typeface="+mn-ea"/>
                <a:cs typeface="+mn-cs"/>
              </a:defRPr>
            </a:pPr>
            <a:r>
              <a:rPr lang="en-US" sz="1700" b="1"/>
              <a:t>Willingness</a:t>
            </a:r>
            <a:r>
              <a:rPr lang="en-US" sz="1700" b="1" baseline="0"/>
              <a:t> to Participate IF Benefits West End</a:t>
            </a:r>
            <a:endParaRPr lang="en-US" sz="1700" b="1"/>
          </a:p>
        </c:rich>
      </c:tx>
      <c:overlay val="0"/>
      <c:spPr>
        <a:noFill/>
        <a:ln>
          <a:noFill/>
        </a:ln>
        <a:effectLst/>
      </c:spPr>
      <c:txPr>
        <a:bodyPr rot="0" spcFirstLastPara="1" vertOverflow="ellipsis" vert="horz" wrap="square" anchor="ctr" anchorCtr="1"/>
        <a:lstStyle/>
        <a:p>
          <a:pPr>
            <a:defRPr sz="17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Sheet3!$B$144:$B$146</c:f>
              <c:strCache>
                <c:ptCount val="3"/>
                <c:pt idx="0">
                  <c:v>Yes</c:v>
                </c:pt>
                <c:pt idx="1">
                  <c:v>No</c:v>
                </c:pt>
                <c:pt idx="2">
                  <c:v>Maybe/Depends</c:v>
                </c:pt>
              </c:strCache>
            </c:strRef>
          </c:cat>
          <c:val>
            <c:numRef>
              <c:f>Sheet3!$C$144:$C$146</c:f>
              <c:numCache>
                <c:formatCode>General</c:formatCode>
                <c:ptCount val="3"/>
                <c:pt idx="0">
                  <c:v>47</c:v>
                </c:pt>
                <c:pt idx="1">
                  <c:v>10</c:v>
                </c:pt>
                <c:pt idx="2">
                  <c:v>2</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DFB74-E12E-4A1E-A09D-5AAFFE7FD8EA}" type="datetimeFigureOut">
              <a:rPr lang="en-US" smtClean="0"/>
              <a:t>10/3/2016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F499D-F85C-4B51-A97D-6C20CB16A801}" type="slidenum">
              <a:rPr lang="en-US" smtClean="0"/>
              <a:t>‹#›</a:t>
            </a:fld>
            <a:endParaRPr lang="en-US"/>
          </a:p>
        </p:txBody>
      </p:sp>
    </p:spTree>
    <p:extLst>
      <p:ext uri="{BB962C8B-B14F-4D97-AF65-F5344CB8AC3E}">
        <p14:creationId xmlns:p14="http://schemas.microsoft.com/office/powerpoint/2010/main" val="4071301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2</a:t>
            </a:fld>
            <a:endParaRPr lang="en-US"/>
          </a:p>
        </p:txBody>
      </p:sp>
    </p:spTree>
    <p:extLst>
      <p:ext uri="{BB962C8B-B14F-4D97-AF65-F5344CB8AC3E}">
        <p14:creationId xmlns:p14="http://schemas.microsoft.com/office/powerpoint/2010/main" val="1960854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14</a:t>
            </a:fld>
            <a:endParaRPr lang="en-US"/>
          </a:p>
        </p:txBody>
      </p:sp>
    </p:spTree>
    <p:extLst>
      <p:ext uri="{BB962C8B-B14F-4D97-AF65-F5344CB8AC3E}">
        <p14:creationId xmlns:p14="http://schemas.microsoft.com/office/powerpoint/2010/main" val="1356859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15</a:t>
            </a:fld>
            <a:endParaRPr lang="en-US"/>
          </a:p>
        </p:txBody>
      </p:sp>
    </p:spTree>
    <p:extLst>
      <p:ext uri="{BB962C8B-B14F-4D97-AF65-F5344CB8AC3E}">
        <p14:creationId xmlns:p14="http://schemas.microsoft.com/office/powerpoint/2010/main" val="2309617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16</a:t>
            </a:fld>
            <a:endParaRPr lang="en-US"/>
          </a:p>
        </p:txBody>
      </p:sp>
    </p:spTree>
    <p:extLst>
      <p:ext uri="{BB962C8B-B14F-4D97-AF65-F5344CB8AC3E}">
        <p14:creationId xmlns:p14="http://schemas.microsoft.com/office/powerpoint/2010/main" val="1781566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17</a:t>
            </a:fld>
            <a:endParaRPr lang="en-US"/>
          </a:p>
        </p:txBody>
      </p:sp>
    </p:spTree>
    <p:extLst>
      <p:ext uri="{BB962C8B-B14F-4D97-AF65-F5344CB8AC3E}">
        <p14:creationId xmlns:p14="http://schemas.microsoft.com/office/powerpoint/2010/main" val="1870078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18</a:t>
            </a:fld>
            <a:endParaRPr lang="en-US"/>
          </a:p>
        </p:txBody>
      </p:sp>
    </p:spTree>
    <p:extLst>
      <p:ext uri="{BB962C8B-B14F-4D97-AF65-F5344CB8AC3E}">
        <p14:creationId xmlns:p14="http://schemas.microsoft.com/office/powerpoint/2010/main" val="3328209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19</a:t>
            </a:fld>
            <a:endParaRPr lang="en-US"/>
          </a:p>
        </p:txBody>
      </p:sp>
    </p:spTree>
    <p:extLst>
      <p:ext uri="{BB962C8B-B14F-4D97-AF65-F5344CB8AC3E}">
        <p14:creationId xmlns:p14="http://schemas.microsoft.com/office/powerpoint/2010/main" val="1456183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20</a:t>
            </a:fld>
            <a:endParaRPr lang="en-US"/>
          </a:p>
        </p:txBody>
      </p:sp>
    </p:spTree>
    <p:extLst>
      <p:ext uri="{BB962C8B-B14F-4D97-AF65-F5344CB8AC3E}">
        <p14:creationId xmlns:p14="http://schemas.microsoft.com/office/powerpoint/2010/main" val="4276188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21</a:t>
            </a:fld>
            <a:endParaRPr lang="en-US"/>
          </a:p>
        </p:txBody>
      </p:sp>
    </p:spTree>
    <p:extLst>
      <p:ext uri="{BB962C8B-B14F-4D97-AF65-F5344CB8AC3E}">
        <p14:creationId xmlns:p14="http://schemas.microsoft.com/office/powerpoint/2010/main" val="191511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22</a:t>
            </a:fld>
            <a:endParaRPr lang="en-US"/>
          </a:p>
        </p:txBody>
      </p:sp>
    </p:spTree>
    <p:extLst>
      <p:ext uri="{BB962C8B-B14F-4D97-AF65-F5344CB8AC3E}">
        <p14:creationId xmlns:p14="http://schemas.microsoft.com/office/powerpoint/2010/main" val="339433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8A1DC-145C-804E-8401-87E9EBB37F70}" type="slidenum">
              <a:rPr lang="en-US" smtClean="0"/>
              <a:t>23</a:t>
            </a:fld>
            <a:endParaRPr lang="en-US" dirty="0"/>
          </a:p>
        </p:txBody>
      </p:sp>
    </p:spTree>
    <p:extLst>
      <p:ext uri="{BB962C8B-B14F-4D97-AF65-F5344CB8AC3E}">
        <p14:creationId xmlns:p14="http://schemas.microsoft.com/office/powerpoint/2010/main" val="2957326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3</a:t>
            </a:fld>
            <a:endParaRPr lang="en-US"/>
          </a:p>
        </p:txBody>
      </p:sp>
    </p:spTree>
    <p:extLst>
      <p:ext uri="{BB962C8B-B14F-4D97-AF65-F5344CB8AC3E}">
        <p14:creationId xmlns:p14="http://schemas.microsoft.com/office/powerpoint/2010/main" val="3090123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8A1DC-145C-804E-8401-87E9EBB37F70}" type="slidenum">
              <a:rPr lang="en-US" smtClean="0"/>
              <a:t>24</a:t>
            </a:fld>
            <a:endParaRPr lang="en-US" dirty="0"/>
          </a:p>
        </p:txBody>
      </p:sp>
    </p:spTree>
    <p:extLst>
      <p:ext uri="{BB962C8B-B14F-4D97-AF65-F5344CB8AC3E}">
        <p14:creationId xmlns:p14="http://schemas.microsoft.com/office/powerpoint/2010/main" val="1653201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8A1DC-145C-804E-8401-87E9EBB37F70}" type="slidenum">
              <a:rPr lang="en-US" smtClean="0"/>
              <a:t>25</a:t>
            </a:fld>
            <a:endParaRPr lang="en-US" dirty="0"/>
          </a:p>
        </p:txBody>
      </p:sp>
    </p:spTree>
    <p:extLst>
      <p:ext uri="{BB962C8B-B14F-4D97-AF65-F5344CB8AC3E}">
        <p14:creationId xmlns:p14="http://schemas.microsoft.com/office/powerpoint/2010/main" val="4057281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8A1DC-145C-804E-8401-87E9EBB37F70}" type="slidenum">
              <a:rPr lang="en-US" smtClean="0"/>
              <a:t>26</a:t>
            </a:fld>
            <a:endParaRPr lang="en-US" dirty="0"/>
          </a:p>
        </p:txBody>
      </p:sp>
    </p:spTree>
    <p:extLst>
      <p:ext uri="{BB962C8B-B14F-4D97-AF65-F5344CB8AC3E}">
        <p14:creationId xmlns:p14="http://schemas.microsoft.com/office/powerpoint/2010/main" val="144111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8A1DC-145C-804E-8401-87E9EBB37F70}" type="slidenum">
              <a:rPr lang="en-US" smtClean="0"/>
              <a:t>27</a:t>
            </a:fld>
            <a:endParaRPr lang="en-US" dirty="0"/>
          </a:p>
        </p:txBody>
      </p:sp>
    </p:spTree>
    <p:extLst>
      <p:ext uri="{BB962C8B-B14F-4D97-AF65-F5344CB8AC3E}">
        <p14:creationId xmlns:p14="http://schemas.microsoft.com/office/powerpoint/2010/main" val="1120017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8A1DC-145C-804E-8401-87E9EBB37F70}" type="slidenum">
              <a:rPr lang="en-US" smtClean="0"/>
              <a:t>28</a:t>
            </a:fld>
            <a:endParaRPr lang="en-US" dirty="0"/>
          </a:p>
        </p:txBody>
      </p:sp>
    </p:spTree>
    <p:extLst>
      <p:ext uri="{BB962C8B-B14F-4D97-AF65-F5344CB8AC3E}">
        <p14:creationId xmlns:p14="http://schemas.microsoft.com/office/powerpoint/2010/main" val="2555608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DB08A1DC-145C-804E-8401-87E9EBB37F70}" type="slidenum">
              <a:rPr lang="en-US" smtClean="0"/>
              <a:t>29</a:t>
            </a:fld>
            <a:endParaRPr lang="en-US" dirty="0"/>
          </a:p>
        </p:txBody>
      </p:sp>
    </p:spTree>
    <p:extLst>
      <p:ext uri="{BB962C8B-B14F-4D97-AF65-F5344CB8AC3E}">
        <p14:creationId xmlns:p14="http://schemas.microsoft.com/office/powerpoint/2010/main" val="894656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DB08A1DC-145C-804E-8401-87E9EBB37F70}" type="slidenum">
              <a:rPr lang="en-US" smtClean="0"/>
              <a:t>30</a:t>
            </a:fld>
            <a:endParaRPr lang="en-US" dirty="0"/>
          </a:p>
        </p:txBody>
      </p:sp>
    </p:spTree>
    <p:extLst>
      <p:ext uri="{BB962C8B-B14F-4D97-AF65-F5344CB8AC3E}">
        <p14:creationId xmlns:p14="http://schemas.microsoft.com/office/powerpoint/2010/main" val="48344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31</a:t>
            </a:fld>
            <a:endParaRPr lang="en-US"/>
          </a:p>
        </p:txBody>
      </p:sp>
    </p:spTree>
    <p:extLst>
      <p:ext uri="{BB962C8B-B14F-4D97-AF65-F5344CB8AC3E}">
        <p14:creationId xmlns:p14="http://schemas.microsoft.com/office/powerpoint/2010/main" val="1823347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4</a:t>
            </a:fld>
            <a:endParaRPr lang="en-US"/>
          </a:p>
        </p:txBody>
      </p:sp>
    </p:spTree>
    <p:extLst>
      <p:ext uri="{BB962C8B-B14F-4D97-AF65-F5344CB8AC3E}">
        <p14:creationId xmlns:p14="http://schemas.microsoft.com/office/powerpoint/2010/main" val="996323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5</a:t>
            </a:fld>
            <a:endParaRPr lang="en-US"/>
          </a:p>
        </p:txBody>
      </p:sp>
    </p:spTree>
    <p:extLst>
      <p:ext uri="{BB962C8B-B14F-4D97-AF65-F5344CB8AC3E}">
        <p14:creationId xmlns:p14="http://schemas.microsoft.com/office/powerpoint/2010/main" val="20994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Becca</a:t>
            </a:r>
            <a:r>
              <a:rPr lang="en-US" baseline="0" dirty="0" smtClean="0"/>
              <a:t> Harper, Clinical Research Director of Operations over Schubert Research Center and Clinical Translational Research Center (CTRC)</a:t>
            </a:r>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6</a:t>
            </a:fld>
            <a:endParaRPr lang="en-US"/>
          </a:p>
        </p:txBody>
      </p:sp>
    </p:spTree>
    <p:extLst>
      <p:ext uri="{BB962C8B-B14F-4D97-AF65-F5344CB8AC3E}">
        <p14:creationId xmlns:p14="http://schemas.microsoft.com/office/powerpoint/2010/main" val="367192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Beth Moone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Lorraine </a:t>
            </a:r>
            <a:r>
              <a:rPr lang="en-US" dirty="0" err="1" smtClean="0"/>
              <a:t>Hodsdon</a:t>
            </a:r>
            <a:r>
              <a:rPr lang="en-US" baseline="0" dirty="0" smtClean="0"/>
              <a:t> – Great Ormond Street Children’s Hospital (meet at conference)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Generation</a:t>
            </a:r>
            <a:r>
              <a:rPr lang="en-US" baseline="0" dirty="0" smtClean="0"/>
              <a:t> R </a:t>
            </a:r>
            <a:r>
              <a:rPr lang="en-US" dirty="0" smtClean="0"/>
              <a:t>consists of six Young People’s Action Groups (YPAGs), based around England.  The YPAGs meet regularly to learn about clinical research and discuss how to make it work better for young people.</a:t>
            </a:r>
          </a:p>
          <a:p>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7</a:t>
            </a:fld>
            <a:endParaRPr lang="en-US"/>
          </a:p>
        </p:txBody>
      </p:sp>
    </p:spTree>
    <p:extLst>
      <p:ext uri="{BB962C8B-B14F-4D97-AF65-F5344CB8AC3E}">
        <p14:creationId xmlns:p14="http://schemas.microsoft.com/office/powerpoint/2010/main" val="1993694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CRP helped</a:t>
            </a:r>
            <a:r>
              <a:rPr lang="en-US" baseline="0" dirty="0" smtClean="0"/>
              <a:t> with the recruitment of participants….sent out the call for participants</a:t>
            </a:r>
            <a:endParaRPr lang="en-US" dirty="0"/>
          </a:p>
        </p:txBody>
      </p:sp>
      <p:sp>
        <p:nvSpPr>
          <p:cNvPr id="4" name="Slide Number Placeholder 3"/>
          <p:cNvSpPr>
            <a:spLocks noGrp="1"/>
          </p:cNvSpPr>
          <p:nvPr>
            <p:ph type="sldNum" sz="quarter" idx="10"/>
          </p:nvPr>
        </p:nvSpPr>
        <p:spPr/>
        <p:txBody>
          <a:bodyPr/>
          <a:lstStyle/>
          <a:p>
            <a:fld id="{F51F499D-F85C-4B51-A97D-6C20CB16A801}" type="slidenum">
              <a:rPr lang="en-US" smtClean="0"/>
              <a:t>8</a:t>
            </a:fld>
            <a:endParaRPr lang="en-US"/>
          </a:p>
        </p:txBody>
      </p:sp>
    </p:spTree>
    <p:extLst>
      <p:ext uri="{BB962C8B-B14F-4D97-AF65-F5344CB8AC3E}">
        <p14:creationId xmlns:p14="http://schemas.microsoft.com/office/powerpoint/2010/main" val="3352705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Assent project – To put pictures in the assent documents ( drawings of procedures such as blood draws). Focus group. For all of Gamble.</a:t>
            </a:r>
          </a:p>
          <a:p>
            <a:endParaRPr lang="en-US" baseline="0" dirty="0" smtClean="0"/>
          </a:p>
          <a:p>
            <a:r>
              <a:rPr lang="en-US" baseline="0" dirty="0" smtClean="0"/>
              <a:t>Genomics – Helped with the study design, genetic report (how the report works), video</a:t>
            </a:r>
          </a:p>
          <a:p>
            <a:pPr marL="171450" indent="-171450">
              <a:buFontTx/>
              <a:buChar char="-"/>
            </a:pPr>
            <a:r>
              <a:rPr lang="en-US" baseline="0" dirty="0" smtClean="0"/>
              <a:t>Redesigned the look of the genetic report (My Chart) ….results of blood draws in here. Making it easily understood before talking with the doctor.  </a:t>
            </a:r>
          </a:p>
          <a:p>
            <a:pPr marL="171450" indent="-171450">
              <a:buFontTx/>
              <a:buChar char="-"/>
            </a:pPr>
            <a:r>
              <a:rPr lang="en-US" baseline="0" dirty="0" smtClean="0"/>
              <a:t>Helped change the study design (more of a PCORI) Patient Centered Outcomes Research</a:t>
            </a:r>
            <a:endParaRPr lang="en-US" dirty="0"/>
          </a:p>
        </p:txBody>
      </p:sp>
      <p:sp>
        <p:nvSpPr>
          <p:cNvPr id="4" name="Slide Number Placeholder 3"/>
          <p:cNvSpPr>
            <a:spLocks noGrp="1"/>
          </p:cNvSpPr>
          <p:nvPr>
            <p:ph type="sldNum" sz="quarter" idx="10"/>
          </p:nvPr>
        </p:nvSpPr>
        <p:spPr/>
        <p:txBody>
          <a:bodyPr/>
          <a:lstStyle/>
          <a:p>
            <a:fld id="{947B6054-B63A-496C-9F69-C50CD2CB1F90}" type="slidenum">
              <a:rPr lang="en-US" smtClean="0"/>
              <a:t>12</a:t>
            </a:fld>
            <a:endParaRPr lang="en-US"/>
          </a:p>
        </p:txBody>
      </p:sp>
    </p:spTree>
    <p:extLst>
      <p:ext uri="{BB962C8B-B14F-4D97-AF65-F5344CB8AC3E}">
        <p14:creationId xmlns:p14="http://schemas.microsoft.com/office/powerpoint/2010/main" val="2622038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1F499D-F85C-4B51-A97D-6C20CB16A801}" type="slidenum">
              <a:rPr lang="en-US" smtClean="0"/>
              <a:t>13</a:t>
            </a:fld>
            <a:endParaRPr lang="en-US"/>
          </a:p>
        </p:txBody>
      </p:sp>
    </p:spTree>
    <p:extLst>
      <p:ext uri="{BB962C8B-B14F-4D97-AF65-F5344CB8AC3E}">
        <p14:creationId xmlns:p14="http://schemas.microsoft.com/office/powerpoint/2010/main" val="653505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74937C-6426-CB4F-93A3-03BCD0D80A5F}" type="datetimeFigureOut">
              <a:rPr lang="en-US" smtClean="0"/>
              <a:t>10/3/2016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953D2-9DEC-A04E-87F2-804EAAEE5D6D}" type="slidenum">
              <a:rPr lang="en-US" smtClean="0"/>
              <a:t>‹#›</a:t>
            </a:fld>
            <a:endParaRPr lang="en-US"/>
          </a:p>
        </p:txBody>
      </p:sp>
    </p:spTree>
    <p:extLst>
      <p:ext uri="{BB962C8B-B14F-4D97-AF65-F5344CB8AC3E}">
        <p14:creationId xmlns:p14="http://schemas.microsoft.com/office/powerpoint/2010/main" val="94552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12F273-2AD6-884B-BFF5-14E1FC50D0BE}" type="datetimeFigureOut">
              <a:rPr lang="en-US" smtClean="0"/>
              <a:t>10/3/2016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86C801-927D-AA40-B9C1-1163B0AB87A1}" type="slidenum">
              <a:rPr lang="en-US" smtClean="0"/>
              <a:t>‹#›</a:t>
            </a:fld>
            <a:endParaRPr lang="en-US" dirty="0"/>
          </a:p>
        </p:txBody>
      </p:sp>
    </p:spTree>
    <p:extLst>
      <p:ext uri="{BB962C8B-B14F-4D97-AF65-F5344CB8AC3E}">
        <p14:creationId xmlns:p14="http://schemas.microsoft.com/office/powerpoint/2010/main" val="113420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4937C-6426-CB4F-93A3-03BCD0D80A5F}" type="datetimeFigureOut">
              <a:rPr lang="en-US" smtClean="0"/>
              <a:t>10/3/2016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953D2-9DEC-A04E-87F2-804EAAEE5D6D}" type="slidenum">
              <a:rPr lang="en-US" smtClean="0"/>
              <a:t>‹#›</a:t>
            </a:fld>
            <a:endParaRPr lang="en-US"/>
          </a:p>
        </p:txBody>
      </p:sp>
    </p:spTree>
    <p:extLst>
      <p:ext uri="{BB962C8B-B14F-4D97-AF65-F5344CB8AC3E}">
        <p14:creationId xmlns:p14="http://schemas.microsoft.com/office/powerpoint/2010/main" val="9871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9447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74937C-6426-CB4F-93A3-03BCD0D80A5F}" type="datetimeFigureOut">
              <a:rPr lang="en-US" smtClean="0"/>
              <a:t>10/3/2016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953D2-9DEC-A04E-87F2-804EAAEE5D6D}" type="slidenum">
              <a:rPr lang="en-US" smtClean="0"/>
              <a:t>‹#›</a:t>
            </a:fld>
            <a:endParaRPr lang="en-US"/>
          </a:p>
        </p:txBody>
      </p:sp>
    </p:spTree>
    <p:extLst>
      <p:ext uri="{BB962C8B-B14F-4D97-AF65-F5344CB8AC3E}">
        <p14:creationId xmlns:p14="http://schemas.microsoft.com/office/powerpoint/2010/main" val="1212923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37033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37033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74937C-6426-CB4F-93A3-03BCD0D80A5F}" type="datetimeFigureOut">
              <a:rPr lang="en-US" smtClean="0"/>
              <a:t>10/3/2016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7953D2-9DEC-A04E-87F2-804EAAEE5D6D}" type="slidenum">
              <a:rPr lang="en-US" smtClean="0"/>
              <a:t>‹#›</a:t>
            </a:fld>
            <a:endParaRPr lang="en-US"/>
          </a:p>
        </p:txBody>
      </p:sp>
    </p:spTree>
    <p:extLst>
      <p:ext uri="{BB962C8B-B14F-4D97-AF65-F5344CB8AC3E}">
        <p14:creationId xmlns:p14="http://schemas.microsoft.com/office/powerpoint/2010/main" val="1683663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8650" y="2505075"/>
            <a:ext cx="3868340" cy="30368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0368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C74937C-6426-CB4F-93A3-03BCD0D80A5F}" type="datetimeFigureOut">
              <a:rPr lang="en-US" smtClean="0"/>
              <a:t>10/3/2016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7953D2-9DEC-A04E-87F2-804EAAEE5D6D}" type="slidenum">
              <a:rPr lang="en-US" smtClean="0"/>
              <a:t>‹#›</a:t>
            </a:fld>
            <a:endParaRPr lang="en-US"/>
          </a:p>
        </p:txBody>
      </p:sp>
    </p:spTree>
    <p:extLst>
      <p:ext uri="{BB962C8B-B14F-4D97-AF65-F5344CB8AC3E}">
        <p14:creationId xmlns:p14="http://schemas.microsoft.com/office/powerpoint/2010/main" val="2088483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C74937C-6426-CB4F-93A3-03BCD0D80A5F}" type="datetimeFigureOut">
              <a:rPr lang="en-US" smtClean="0"/>
              <a:t>10/3/2016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7953D2-9DEC-A04E-87F2-804EAAEE5D6D}" type="slidenum">
              <a:rPr lang="en-US" smtClean="0"/>
              <a:t>‹#›</a:t>
            </a:fld>
            <a:endParaRPr lang="en-US"/>
          </a:p>
        </p:txBody>
      </p:sp>
    </p:spTree>
    <p:extLst>
      <p:ext uri="{BB962C8B-B14F-4D97-AF65-F5344CB8AC3E}">
        <p14:creationId xmlns:p14="http://schemas.microsoft.com/office/powerpoint/2010/main" val="514680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4937C-6426-CB4F-93A3-03BCD0D80A5F}" type="datetimeFigureOut">
              <a:rPr lang="en-US" smtClean="0"/>
              <a:t>10/3/2016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7953D2-9DEC-A04E-87F2-804EAAEE5D6D}" type="slidenum">
              <a:rPr lang="en-US" smtClean="0"/>
              <a:t>‹#›</a:t>
            </a:fld>
            <a:endParaRPr lang="en-US"/>
          </a:p>
        </p:txBody>
      </p:sp>
    </p:spTree>
    <p:extLst>
      <p:ext uri="{BB962C8B-B14F-4D97-AF65-F5344CB8AC3E}">
        <p14:creationId xmlns:p14="http://schemas.microsoft.com/office/powerpoint/2010/main" val="163419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7"/>
            <a:ext cx="4629150" cy="45760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5061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74937C-6426-CB4F-93A3-03BCD0D80A5F}" type="datetimeFigureOut">
              <a:rPr lang="en-US" smtClean="0"/>
              <a:t>10/3/2016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7953D2-9DEC-A04E-87F2-804EAAEE5D6D}" type="slidenum">
              <a:rPr lang="en-US" smtClean="0"/>
              <a:t>‹#›</a:t>
            </a:fld>
            <a:endParaRPr lang="en-US"/>
          </a:p>
        </p:txBody>
      </p:sp>
    </p:spTree>
    <p:extLst>
      <p:ext uri="{BB962C8B-B14F-4D97-AF65-F5344CB8AC3E}">
        <p14:creationId xmlns:p14="http://schemas.microsoft.com/office/powerpoint/2010/main" val="211269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56776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4977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74937C-6426-CB4F-93A3-03BCD0D80A5F}" type="datetimeFigureOut">
              <a:rPr lang="en-US" smtClean="0"/>
              <a:t>10/3/2016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7953D2-9DEC-A04E-87F2-804EAAEE5D6D}" type="slidenum">
              <a:rPr lang="en-US" smtClean="0"/>
              <a:t>‹#›</a:t>
            </a:fld>
            <a:endParaRPr lang="en-US"/>
          </a:p>
        </p:txBody>
      </p:sp>
    </p:spTree>
    <p:extLst>
      <p:ext uri="{BB962C8B-B14F-4D97-AF65-F5344CB8AC3E}">
        <p14:creationId xmlns:p14="http://schemas.microsoft.com/office/powerpoint/2010/main" val="159083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37139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88117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74937C-6426-CB4F-93A3-03BCD0D80A5F}" type="datetimeFigureOut">
              <a:rPr lang="en-US" smtClean="0"/>
              <a:t>10/3/2016</a:t>
            </a:fld>
            <a:endParaRPr lang="en-US"/>
          </a:p>
        </p:txBody>
      </p:sp>
      <p:sp>
        <p:nvSpPr>
          <p:cNvPr id="5" name="Footer Placeholder 4"/>
          <p:cNvSpPr>
            <a:spLocks noGrp="1"/>
          </p:cNvSpPr>
          <p:nvPr>
            <p:ph type="ftr" sz="quarter" idx="3"/>
          </p:nvPr>
        </p:nvSpPr>
        <p:spPr>
          <a:xfrm>
            <a:off x="1509823" y="6356351"/>
            <a:ext cx="39021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11972" y="6356351"/>
            <a:ext cx="104730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953D2-9DEC-A04E-87F2-804EAAEE5D6D}" type="slidenum">
              <a:rPr lang="en-US" smtClean="0"/>
              <a:t>‹#›</a:t>
            </a:fld>
            <a:endParaRPr lang="en-US"/>
          </a:p>
        </p:txBody>
      </p:sp>
    </p:spTree>
    <p:extLst>
      <p:ext uri="{BB962C8B-B14F-4D97-AF65-F5344CB8AC3E}">
        <p14:creationId xmlns:p14="http://schemas.microsoft.com/office/powerpoint/2010/main" val="1154103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KvamYWTDwQA&amp;sns=e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15587"/>
            <a:ext cx="7772400" cy="2387600"/>
          </a:xfrm>
        </p:spPr>
        <p:txBody>
          <a:bodyPr>
            <a:normAutofit/>
          </a:bodyPr>
          <a:lstStyle/>
          <a:p>
            <a:r>
              <a:rPr lang="en-US" dirty="0" smtClean="0"/>
              <a:t>The Power of the Participant Perspective</a:t>
            </a:r>
            <a:endParaRPr lang="en-US" dirty="0"/>
          </a:p>
        </p:txBody>
      </p:sp>
      <p:sp>
        <p:nvSpPr>
          <p:cNvPr id="3" name="Subtitle 2"/>
          <p:cNvSpPr>
            <a:spLocks noGrp="1"/>
          </p:cNvSpPr>
          <p:nvPr>
            <p:ph type="subTitle" idx="1"/>
          </p:nvPr>
        </p:nvSpPr>
        <p:spPr/>
        <p:txBody>
          <a:bodyPr/>
          <a:lstStyle/>
          <a:p>
            <a:pPr>
              <a:spcBef>
                <a:spcPts val="0"/>
              </a:spcBef>
              <a:spcAft>
                <a:spcPts val="600"/>
              </a:spcAft>
            </a:pPr>
            <a:r>
              <a:rPr lang="en-US" dirty="0" smtClean="0"/>
              <a:t>Julie Brinker, MPA</a:t>
            </a:r>
          </a:p>
          <a:p>
            <a:pPr>
              <a:spcBef>
                <a:spcPts val="0"/>
              </a:spcBef>
              <a:spcAft>
                <a:spcPts val="600"/>
              </a:spcAft>
            </a:pPr>
            <a:r>
              <a:rPr lang="en-US" dirty="0" smtClean="0"/>
              <a:t>Research Community Liaison</a:t>
            </a:r>
          </a:p>
          <a:p>
            <a:pPr>
              <a:spcBef>
                <a:spcPts val="0"/>
              </a:spcBef>
              <a:spcAft>
                <a:spcPts val="600"/>
              </a:spcAft>
            </a:pPr>
            <a:r>
              <a:rPr lang="en-US" dirty="0" smtClean="0"/>
              <a:t>Clinical Translation Research Center</a:t>
            </a:r>
            <a:endParaRPr lang="en-US" dirty="0"/>
          </a:p>
        </p:txBody>
      </p:sp>
    </p:spTree>
    <p:extLst>
      <p:ext uri="{BB962C8B-B14F-4D97-AF65-F5344CB8AC3E}">
        <p14:creationId xmlns:p14="http://schemas.microsoft.com/office/powerpoint/2010/main" val="3872128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263047" y="1334204"/>
            <a:ext cx="3569917" cy="3952179"/>
          </a:xfrm>
        </p:spPr>
        <p:txBody>
          <a:bodyPr/>
          <a:lstStyle/>
          <a:p>
            <a:pPr algn="ctr">
              <a:defRPr/>
            </a:pPr>
            <a:endParaRPr lang="en-US" sz="1800" dirty="0" smtClean="0"/>
          </a:p>
          <a:p>
            <a:pPr algn="ctr">
              <a:defRPr/>
            </a:pPr>
            <a:endParaRPr lang="en-US" sz="1800" dirty="0"/>
          </a:p>
          <a:p>
            <a:pPr algn="ctr">
              <a:defRPr/>
            </a:pPr>
            <a:r>
              <a:rPr lang="en-US" sz="1800" dirty="0" smtClean="0"/>
              <a:t>The </a:t>
            </a:r>
            <a:r>
              <a:rPr lang="en-US" sz="1800" dirty="0"/>
              <a:t>purpose of the Research Participant Advisory Council is to allow for research </a:t>
            </a:r>
            <a:r>
              <a:rPr lang="en-US" sz="1800" dirty="0" smtClean="0"/>
              <a:t>participants to </a:t>
            </a:r>
            <a:r>
              <a:rPr lang="en-US" sz="1800" dirty="0"/>
              <a:t>advise and engage with Cincinnati Children’s Hospital Medical Center (CCHMC) </a:t>
            </a:r>
            <a:r>
              <a:rPr lang="en-US" sz="1800" dirty="0" smtClean="0"/>
              <a:t>on research and its </a:t>
            </a:r>
            <a:r>
              <a:rPr lang="en-US" sz="1800" dirty="0"/>
              <a:t>practices at the medical center.</a:t>
            </a:r>
          </a:p>
          <a:p>
            <a:endParaRPr lang="en-US" dirty="0"/>
          </a:p>
        </p:txBody>
      </p:sp>
      <p:sp>
        <p:nvSpPr>
          <p:cNvPr id="8" name="Title 3"/>
          <p:cNvSpPr txBox="1">
            <a:spLocks/>
          </p:cNvSpPr>
          <p:nvPr/>
        </p:nvSpPr>
        <p:spPr>
          <a:xfrm>
            <a:off x="1580120" y="89040"/>
            <a:ext cx="6660497" cy="12451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400" dirty="0" smtClean="0"/>
              <a:t>The RPAC at Children’s:</a:t>
            </a:r>
            <a:br>
              <a:rPr lang="en-US" sz="4400" dirty="0" smtClean="0"/>
            </a:br>
            <a:r>
              <a:rPr lang="en-US" sz="4400" dirty="0" smtClean="0"/>
              <a:t>Purpose</a:t>
            </a:r>
            <a:endParaRPr lang="en-US" sz="4400" dirty="0"/>
          </a:p>
        </p:txBody>
      </p:sp>
      <p:pic>
        <p:nvPicPr>
          <p:cNvPr id="9" name="Picture 8" descr="H:\RPAC\Marketing-Media-Recruitment\IMG_07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427" y="1568050"/>
            <a:ext cx="4043190" cy="380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33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The RPAC at Children’s:</a:t>
            </a:r>
            <a:br>
              <a:rPr lang="en-US" dirty="0"/>
            </a:br>
            <a:r>
              <a:rPr lang="en-US" dirty="0" smtClean="0"/>
              <a:t>Objectives</a:t>
            </a:r>
            <a:endParaRPr lang="en-US" dirty="0"/>
          </a:p>
        </p:txBody>
      </p:sp>
      <p:sp>
        <p:nvSpPr>
          <p:cNvPr id="6" name="Content Placeholder 5"/>
          <p:cNvSpPr>
            <a:spLocks noGrp="1"/>
          </p:cNvSpPr>
          <p:nvPr>
            <p:ph idx="1"/>
          </p:nvPr>
        </p:nvSpPr>
        <p:spPr>
          <a:xfrm>
            <a:off x="628650" y="1690689"/>
            <a:ext cx="7886700" cy="4171492"/>
          </a:xfrm>
        </p:spPr>
        <p:txBody>
          <a:bodyPr>
            <a:normAutofit fontScale="62500" lnSpcReduction="20000"/>
          </a:bodyPr>
          <a:lstStyle/>
          <a:p>
            <a:pPr marL="0" indent="0">
              <a:buNone/>
              <a:defRPr/>
            </a:pPr>
            <a:r>
              <a:rPr lang="en-US" sz="2000" b="1" dirty="0"/>
              <a:t> </a:t>
            </a:r>
            <a:endParaRPr lang="en-US" sz="2000" dirty="0"/>
          </a:p>
          <a:p>
            <a:pPr marL="457200" indent="-457200">
              <a:buFont typeface="Arial" panose="020B0604020202020204" pitchFamily="34" charset="0"/>
              <a:buChar char="•"/>
              <a:defRPr/>
            </a:pPr>
            <a:r>
              <a:rPr lang="en-US" sz="3200" dirty="0"/>
              <a:t>Partner research participants and families with members of the research community to provide guidance on how to improve research across the academic health center, with a focus on participant experiences and building relationships of trust.</a:t>
            </a:r>
          </a:p>
          <a:p>
            <a:pPr marL="0" indent="0">
              <a:defRPr/>
            </a:pPr>
            <a:endParaRPr lang="en-US" sz="3200" dirty="0"/>
          </a:p>
          <a:p>
            <a:pPr marL="457200" indent="-457200">
              <a:buFont typeface="Arial" panose="020B0604020202020204" pitchFamily="34" charset="0"/>
              <a:buChar char="•"/>
              <a:defRPr/>
            </a:pPr>
            <a:r>
              <a:rPr lang="en-US" sz="3200" dirty="0"/>
              <a:t>Establish best practices and improvement initiatives to implement these changes.</a:t>
            </a:r>
          </a:p>
          <a:p>
            <a:pPr marL="0" indent="0">
              <a:defRPr/>
            </a:pPr>
            <a:endParaRPr lang="en-US" sz="3200" dirty="0"/>
          </a:p>
          <a:p>
            <a:pPr marL="457200" indent="-457200">
              <a:buFont typeface="Arial" panose="020B0604020202020204" pitchFamily="34" charset="0"/>
              <a:buChar char="•"/>
              <a:defRPr/>
            </a:pPr>
            <a:r>
              <a:rPr lang="en-US" sz="3200" dirty="0"/>
              <a:t>Provide a formal referral system for other patient and family advisory councils across the institution looking to engage in research.</a:t>
            </a:r>
          </a:p>
          <a:p>
            <a:pPr marL="0" indent="0">
              <a:defRPr/>
            </a:pPr>
            <a:endParaRPr lang="en-US" sz="3200" dirty="0"/>
          </a:p>
          <a:p>
            <a:pPr marL="457200" indent="-457200">
              <a:buFont typeface="Arial" panose="020B0604020202020204" pitchFamily="34" charset="0"/>
              <a:buChar char="•"/>
              <a:defRPr/>
            </a:pPr>
            <a:r>
              <a:rPr lang="en-US" sz="3200" dirty="0"/>
              <a:t>Humanize the face of research at the institution and in </a:t>
            </a:r>
            <a:r>
              <a:rPr lang="en-US" sz="3200" dirty="0" smtClean="0"/>
              <a:t>the </a:t>
            </a:r>
            <a:r>
              <a:rPr lang="en-US" sz="3200" dirty="0"/>
              <a:t>surrounding communities.</a:t>
            </a:r>
          </a:p>
          <a:p>
            <a:endParaRPr lang="en-US" dirty="0"/>
          </a:p>
        </p:txBody>
      </p:sp>
    </p:spTree>
    <p:extLst>
      <p:ext uri="{BB962C8B-B14F-4D97-AF65-F5344CB8AC3E}">
        <p14:creationId xmlns:p14="http://schemas.microsoft.com/office/powerpoint/2010/main" val="1479319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183"/>
            <a:ext cx="7886700" cy="1325563"/>
          </a:xfrm>
        </p:spPr>
        <p:txBody>
          <a:bodyPr>
            <a:normAutofit/>
          </a:bodyPr>
          <a:lstStyle/>
          <a:p>
            <a:pPr algn="ctr"/>
            <a:r>
              <a:rPr lang="en-US" dirty="0" smtClean="0"/>
              <a:t>The RPAC at Children’s:</a:t>
            </a:r>
            <a:br>
              <a:rPr lang="en-US" dirty="0" smtClean="0"/>
            </a:br>
            <a:r>
              <a:rPr lang="en-US" dirty="0" smtClean="0"/>
              <a:t>Improving Research</a:t>
            </a:r>
            <a:endParaRPr lang="en-US" dirty="0"/>
          </a:p>
        </p:txBody>
      </p:sp>
      <p:sp>
        <p:nvSpPr>
          <p:cNvPr id="3" name="Content Placeholder 2"/>
          <p:cNvSpPr>
            <a:spLocks noGrp="1"/>
          </p:cNvSpPr>
          <p:nvPr>
            <p:ph idx="1"/>
          </p:nvPr>
        </p:nvSpPr>
        <p:spPr>
          <a:xfrm>
            <a:off x="628650" y="1839817"/>
            <a:ext cx="7886700" cy="3922004"/>
          </a:xfrm>
        </p:spPr>
        <p:txBody>
          <a:bodyPr>
            <a:normAutofit fontScale="85000" lnSpcReduction="20000"/>
          </a:bodyPr>
          <a:lstStyle/>
          <a:p>
            <a:pPr lvl="1"/>
            <a:r>
              <a:rPr lang="en-US" dirty="0" smtClean="0">
                <a:latin typeface="Arial" charset="0"/>
                <a:cs typeface="Arial" charset="0"/>
              </a:rPr>
              <a:t>T1 Clinic/Schubert Research clinic design feedback sessions</a:t>
            </a:r>
          </a:p>
          <a:p>
            <a:pPr marL="457200" lvl="1" indent="0">
              <a:buNone/>
            </a:pPr>
            <a:endParaRPr lang="en-US" sz="1600" dirty="0" smtClean="0">
              <a:latin typeface="Arial" charset="0"/>
              <a:cs typeface="Arial" charset="0"/>
            </a:endParaRPr>
          </a:p>
          <a:p>
            <a:pPr lvl="1"/>
            <a:r>
              <a:rPr lang="en-US" dirty="0" smtClean="0">
                <a:latin typeface="Arial" charset="0"/>
                <a:ea typeface="ＭＳ Ｐゴシック" pitchFamily="-112" charset="-128"/>
                <a:cs typeface="Arial" charset="0"/>
              </a:rPr>
              <a:t>Assent </a:t>
            </a:r>
            <a:r>
              <a:rPr lang="en-US" dirty="0">
                <a:latin typeface="Arial" charset="0"/>
                <a:ea typeface="ＭＳ Ｐゴシック" pitchFamily="-112" charset="-128"/>
                <a:cs typeface="Arial" charset="0"/>
              </a:rPr>
              <a:t>Project with </a:t>
            </a:r>
            <a:r>
              <a:rPr lang="en-US" dirty="0"/>
              <a:t>College of Design, Architecture, Art, and </a:t>
            </a:r>
            <a:r>
              <a:rPr lang="en-US" dirty="0" smtClean="0"/>
              <a:t>Planning(</a:t>
            </a:r>
            <a:r>
              <a:rPr lang="en-US" dirty="0" smtClean="0">
                <a:latin typeface="Arial" charset="0"/>
                <a:ea typeface="ＭＳ Ｐゴシック" pitchFamily="-112" charset="-128"/>
                <a:cs typeface="Arial" charset="0"/>
              </a:rPr>
              <a:t>DAAP) and Gamble Infectious Disease</a:t>
            </a:r>
          </a:p>
          <a:p>
            <a:pPr marL="457200" lvl="1" indent="0">
              <a:buNone/>
            </a:pPr>
            <a:endParaRPr lang="en-US" sz="1600" dirty="0" smtClean="0">
              <a:latin typeface="Arial" charset="0"/>
              <a:ea typeface="ＭＳ Ｐゴシック" pitchFamily="-112" charset="-128"/>
              <a:cs typeface="Arial" charset="0"/>
            </a:endParaRPr>
          </a:p>
          <a:p>
            <a:pPr lvl="1"/>
            <a:r>
              <a:rPr lang="en-US" dirty="0" smtClean="0">
                <a:latin typeface="Arial" charset="0"/>
                <a:ea typeface="ＭＳ Ｐゴシック" pitchFamily="-112" charset="-128"/>
                <a:cs typeface="Arial" charset="0"/>
              </a:rPr>
              <a:t>Review of current recruitment material with Research Marketing and Recruitment Core</a:t>
            </a:r>
          </a:p>
          <a:p>
            <a:pPr marL="457200" lvl="1" indent="0">
              <a:buNone/>
            </a:pPr>
            <a:endParaRPr lang="en-US" sz="1600" dirty="0" smtClean="0">
              <a:latin typeface="Arial" charset="0"/>
              <a:ea typeface="ＭＳ Ｐゴシック" pitchFamily="-112" charset="-128"/>
              <a:cs typeface="Arial" charset="0"/>
            </a:endParaRPr>
          </a:p>
          <a:p>
            <a:pPr lvl="1"/>
            <a:r>
              <a:rPr lang="en-US" dirty="0">
                <a:latin typeface="Arial" charset="0"/>
                <a:cs typeface="Arial" charset="0"/>
              </a:rPr>
              <a:t>Genomics Focus group work with Human Genetics </a:t>
            </a:r>
            <a:r>
              <a:rPr lang="en-US" dirty="0" smtClean="0">
                <a:latin typeface="Arial" charset="0"/>
                <a:cs typeface="Arial" charset="0"/>
              </a:rPr>
              <a:t>Division</a:t>
            </a:r>
          </a:p>
          <a:p>
            <a:pPr lvl="1"/>
            <a:endParaRPr lang="en-US" dirty="0">
              <a:latin typeface="Arial" charset="0"/>
              <a:cs typeface="Arial" charset="0"/>
            </a:endParaRPr>
          </a:p>
          <a:p>
            <a:pPr lvl="1"/>
            <a:r>
              <a:rPr lang="en-US" dirty="0" smtClean="0">
                <a:latin typeface="Arial" charset="0"/>
                <a:cs typeface="Arial" charset="0"/>
              </a:rPr>
              <a:t>Review of the </a:t>
            </a:r>
            <a:r>
              <a:rPr lang="en-US" dirty="0" err="1" smtClean="0">
                <a:latin typeface="Arial" charset="0"/>
                <a:cs typeface="Arial" charset="0"/>
              </a:rPr>
              <a:t>Clincard</a:t>
            </a:r>
            <a:r>
              <a:rPr lang="en-US" dirty="0" smtClean="0">
                <a:latin typeface="Arial" charset="0"/>
                <a:cs typeface="Arial" charset="0"/>
              </a:rPr>
              <a:t> payment process</a:t>
            </a:r>
          </a:p>
          <a:p>
            <a:pPr lvl="1"/>
            <a:endParaRPr lang="en-US" sz="1600" dirty="0">
              <a:latin typeface="Arial" charset="0"/>
              <a:cs typeface="Arial" charset="0"/>
            </a:endParaRPr>
          </a:p>
          <a:p>
            <a:pPr lvl="1"/>
            <a:r>
              <a:rPr lang="en-US" dirty="0" smtClean="0">
                <a:latin typeface="Arial" charset="0"/>
                <a:cs typeface="Arial" charset="0"/>
              </a:rPr>
              <a:t>Creating a training on research ethics and the research participant experience for potential and current research participants</a:t>
            </a:r>
          </a:p>
          <a:p>
            <a:pPr lvl="1"/>
            <a:endParaRPr lang="en-US" dirty="0">
              <a:latin typeface="Arial" charset="0"/>
              <a:cs typeface="Arial" charset="0"/>
            </a:endParaRPr>
          </a:p>
          <a:p>
            <a:pPr lvl="1"/>
            <a:endParaRPr lang="en-US" dirty="0" smtClean="0">
              <a:latin typeface="Arial" charset="0"/>
              <a:cs typeface="Arial" charset="0"/>
            </a:endParaRPr>
          </a:p>
          <a:p>
            <a:pPr lvl="1"/>
            <a:endParaRPr lang="en-US" dirty="0">
              <a:latin typeface="Arial" charset="0"/>
              <a:cs typeface="Arial" charset="0"/>
            </a:endParaRPr>
          </a:p>
          <a:p>
            <a:pPr lvl="1"/>
            <a:endParaRPr lang="en-US" dirty="0">
              <a:latin typeface="Arial" charset="0"/>
              <a:cs typeface="Arial" charset="0"/>
            </a:endParaRPr>
          </a:p>
          <a:p>
            <a:pPr lvl="1"/>
            <a:endParaRPr lang="en-US" dirty="0" smtClean="0">
              <a:latin typeface="Arial" charset="0"/>
              <a:ea typeface="ＭＳ Ｐゴシック" pitchFamily="-112" charset="-128"/>
              <a:cs typeface="Arial" charset="0"/>
            </a:endParaRPr>
          </a:p>
          <a:p>
            <a:pPr lvl="1"/>
            <a:endParaRPr lang="en-US" dirty="0">
              <a:latin typeface="Arial" charset="0"/>
              <a:ea typeface="ＭＳ Ｐゴシック" pitchFamily="-112" charset="-128"/>
              <a:cs typeface="Arial" charset="0"/>
            </a:endParaRPr>
          </a:p>
          <a:p>
            <a:endParaRPr lang="en-US" dirty="0"/>
          </a:p>
        </p:txBody>
      </p:sp>
    </p:spTree>
    <p:extLst>
      <p:ext uri="{BB962C8B-B14F-4D97-AF65-F5344CB8AC3E}">
        <p14:creationId xmlns:p14="http://schemas.microsoft.com/office/powerpoint/2010/main" val="2733531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4804" y="127696"/>
            <a:ext cx="7886700" cy="1325563"/>
          </a:xfrm>
        </p:spPr>
        <p:txBody>
          <a:bodyPr/>
          <a:lstStyle/>
          <a:p>
            <a:pPr algn="ctr"/>
            <a:r>
              <a:rPr lang="en-US" dirty="0" smtClean="0"/>
              <a:t>RPAC at Children’s: </a:t>
            </a:r>
            <a:br>
              <a:rPr lang="en-US" dirty="0" smtClean="0"/>
            </a:br>
            <a:r>
              <a:rPr lang="en-US" dirty="0" smtClean="0"/>
              <a:t>Success Story</a:t>
            </a:r>
            <a:endParaRPr lang="en-US" dirty="0"/>
          </a:p>
        </p:txBody>
      </p:sp>
      <p:pic>
        <p:nvPicPr>
          <p:cNvPr id="7" name="Content Placeholder 6" descr="Genome Statistics"/>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46219" y="3060896"/>
            <a:ext cx="4038600" cy="2252422"/>
          </a:xfrm>
          <a:prstGeom prst="rect">
            <a:avLst/>
          </a:prstGeom>
          <a:noFill/>
          <a:ln>
            <a:noFill/>
          </a:ln>
        </p:spPr>
      </p:pic>
      <p:pic>
        <p:nvPicPr>
          <p:cNvPr id="2050"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91489" y="1453259"/>
            <a:ext cx="3811836" cy="436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9101" y="1690689"/>
            <a:ext cx="3995803" cy="1200329"/>
          </a:xfrm>
          <a:prstGeom prst="rect">
            <a:avLst/>
          </a:prstGeom>
          <a:noFill/>
          <a:ln w="57150">
            <a:solidFill>
              <a:schemeClr val="accent2"/>
            </a:solidFill>
          </a:ln>
        </p:spPr>
        <p:txBody>
          <a:bodyPr wrap="square" rtlCol="0">
            <a:spAutoFit/>
          </a:bodyPr>
          <a:lstStyle/>
          <a:p>
            <a:pPr algn="ctr"/>
            <a:r>
              <a:rPr lang="en-US" sz="2400" b="1" dirty="0" err="1" smtClean="0">
                <a:solidFill>
                  <a:srgbClr val="00B050"/>
                </a:solidFill>
              </a:rPr>
              <a:t>eMERGE</a:t>
            </a:r>
            <a:endParaRPr lang="en-US" sz="2400" b="1" dirty="0" smtClean="0">
              <a:solidFill>
                <a:srgbClr val="00B050"/>
              </a:solidFill>
            </a:endParaRPr>
          </a:p>
          <a:p>
            <a:pPr algn="ctr"/>
            <a:r>
              <a:rPr lang="en-US" sz="2400" b="1" dirty="0" smtClean="0">
                <a:solidFill>
                  <a:srgbClr val="00B050"/>
                </a:solidFill>
              </a:rPr>
              <a:t> Human Genetic Focus Group Project</a:t>
            </a:r>
            <a:endParaRPr lang="en-US" sz="2400" b="1" dirty="0">
              <a:solidFill>
                <a:srgbClr val="00B050"/>
              </a:solidFill>
            </a:endParaRPr>
          </a:p>
        </p:txBody>
      </p:sp>
    </p:spTree>
    <p:extLst>
      <p:ext uri="{BB962C8B-B14F-4D97-AF65-F5344CB8AC3E}">
        <p14:creationId xmlns:p14="http://schemas.microsoft.com/office/powerpoint/2010/main" val="3612447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West End Community Research Advisory Board</a:t>
            </a:r>
            <a:endParaRPr lang="en-US" dirty="0"/>
          </a:p>
        </p:txBody>
      </p:sp>
      <p:sp>
        <p:nvSpPr>
          <p:cNvPr id="6" name="Content Placeholder 2"/>
          <p:cNvSpPr txBox="1">
            <a:spLocks/>
          </p:cNvSpPr>
          <p:nvPr/>
        </p:nvSpPr>
        <p:spPr>
          <a:xfrm>
            <a:off x="4437993" y="1591537"/>
            <a:ext cx="4805159" cy="43024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smtClean="0"/>
          </a:p>
          <a:p>
            <a:pPr lvl="1"/>
            <a:r>
              <a:rPr lang="en-US" dirty="0" smtClean="0"/>
              <a:t>Started June 2016</a:t>
            </a:r>
          </a:p>
          <a:p>
            <a:pPr lvl="1"/>
            <a:r>
              <a:rPr lang="en-US" dirty="0"/>
              <a:t>Located in the West End community at Seven Hills Neighborhood Houses </a:t>
            </a:r>
          </a:p>
          <a:p>
            <a:pPr lvl="1"/>
            <a:r>
              <a:rPr lang="en-US" dirty="0" smtClean="0"/>
              <a:t>Collaboration with Community Researcher Melinda </a:t>
            </a:r>
            <a:r>
              <a:rPr lang="en-US" dirty="0"/>
              <a:t>Butsch-Kovacic</a:t>
            </a:r>
          </a:p>
          <a:p>
            <a:pPr lvl="1"/>
            <a:r>
              <a:rPr lang="en-US" dirty="0"/>
              <a:t>2 meet n’ </a:t>
            </a:r>
            <a:r>
              <a:rPr lang="en-US" dirty="0" smtClean="0"/>
              <a:t>greets at Seven Hills </a:t>
            </a:r>
            <a:endParaRPr lang="en-US" dirty="0"/>
          </a:p>
          <a:p>
            <a:pPr lvl="1"/>
            <a:r>
              <a:rPr lang="en-US" dirty="0" smtClean="0"/>
              <a:t>Focused on community health and research</a:t>
            </a:r>
          </a:p>
          <a:p>
            <a:endParaRPr lang="en-US" dirty="0"/>
          </a:p>
        </p:txBody>
      </p:sp>
      <p:pic>
        <p:nvPicPr>
          <p:cNvPr id="3" name="Picture 2"/>
          <p:cNvPicPr>
            <a:picLocks noChangeAspect="1"/>
          </p:cNvPicPr>
          <p:nvPr/>
        </p:nvPicPr>
        <p:blipFill>
          <a:blip r:embed="rId3"/>
          <a:stretch>
            <a:fillRect/>
          </a:stretch>
        </p:blipFill>
        <p:spPr>
          <a:xfrm>
            <a:off x="465945" y="1818108"/>
            <a:ext cx="4095037" cy="5045001"/>
          </a:xfrm>
          <a:prstGeom prst="rect">
            <a:avLst/>
          </a:prstGeom>
        </p:spPr>
      </p:pic>
    </p:spTree>
    <p:extLst>
      <p:ext uri="{BB962C8B-B14F-4D97-AF65-F5344CB8AC3E}">
        <p14:creationId xmlns:p14="http://schemas.microsoft.com/office/powerpoint/2010/main" val="2170699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2356" y="365126"/>
            <a:ext cx="6322993" cy="1325563"/>
          </a:xfrm>
        </p:spPr>
        <p:txBody>
          <a:bodyPr>
            <a:normAutofit/>
          </a:bodyPr>
          <a:lstStyle/>
          <a:p>
            <a:pPr algn="ctr"/>
            <a:r>
              <a:rPr lang="en-US" dirty="0" smtClean="0"/>
              <a:t>West End Community Research Advisory Board</a:t>
            </a:r>
            <a:endParaRPr lang="en-US" dirty="0"/>
          </a:p>
        </p:txBody>
      </p:sp>
      <p:pic>
        <p:nvPicPr>
          <p:cNvPr id="3074" name="Picture 2" descr="Image result for seven hills neighborhood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58" y="120172"/>
            <a:ext cx="1916935" cy="170752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108364" y="2072650"/>
            <a:ext cx="4750075" cy="33256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smtClean="0"/>
          </a:p>
          <a:p>
            <a:pPr marL="0" inden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endParaRPr lang="en-US" dirty="0"/>
          </a:p>
        </p:txBody>
      </p:sp>
      <p:sp>
        <p:nvSpPr>
          <p:cNvPr id="3" name="Rectangle 2"/>
          <p:cNvSpPr/>
          <p:nvPr/>
        </p:nvSpPr>
        <p:spPr>
          <a:xfrm>
            <a:off x="429658" y="4442890"/>
            <a:ext cx="7845098" cy="1200329"/>
          </a:xfrm>
          <a:prstGeom prst="rect">
            <a:avLst/>
          </a:prstGeom>
        </p:spPr>
        <p:txBody>
          <a:bodyPr wrap="square">
            <a:spAutoFit/>
          </a:bodyPr>
          <a:lstStyle/>
          <a:p>
            <a:r>
              <a:rPr lang="en-US" dirty="0"/>
              <a:t>The purpose of the West End Community Research Advisory Board </a:t>
            </a:r>
            <a:r>
              <a:rPr lang="en-US" dirty="0" smtClean="0"/>
              <a:t>is </a:t>
            </a:r>
            <a:r>
              <a:rPr lang="en-US" dirty="0"/>
              <a:t>to allow for research participants and community members to advise and engage with Cincinnati Children’s Hospital Medical Center (CCHMC) and its researchers on research and its practices in the West End Community</a:t>
            </a:r>
          </a:p>
        </p:txBody>
      </p:sp>
      <p:pic>
        <p:nvPicPr>
          <p:cNvPr id="8" name="Picture 7"/>
          <p:cNvPicPr>
            <a:picLocks noChangeAspect="1"/>
          </p:cNvPicPr>
          <p:nvPr/>
        </p:nvPicPr>
        <p:blipFill>
          <a:blip r:embed="rId4"/>
          <a:stretch>
            <a:fillRect/>
          </a:stretch>
        </p:blipFill>
        <p:spPr>
          <a:xfrm>
            <a:off x="1714415" y="1690690"/>
            <a:ext cx="5477727" cy="2648724"/>
          </a:xfrm>
          <a:prstGeom prst="rect">
            <a:avLst/>
          </a:prstGeom>
        </p:spPr>
      </p:pic>
    </p:spTree>
    <p:extLst>
      <p:ext uri="{BB962C8B-B14F-4D97-AF65-F5344CB8AC3E}">
        <p14:creationId xmlns:p14="http://schemas.microsoft.com/office/powerpoint/2010/main" val="2456376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7103" y="54034"/>
            <a:ext cx="7085223" cy="1325563"/>
          </a:xfrm>
        </p:spPr>
        <p:txBody>
          <a:bodyPr>
            <a:normAutofit/>
          </a:bodyPr>
          <a:lstStyle/>
          <a:p>
            <a:pPr algn="ctr"/>
            <a:r>
              <a:rPr lang="en-US" dirty="0" smtClean="0"/>
              <a:t>West End Community Research Advisory Board</a:t>
            </a:r>
            <a:endParaRPr lang="en-US" dirty="0"/>
          </a:p>
        </p:txBody>
      </p:sp>
      <p:pic>
        <p:nvPicPr>
          <p:cNvPr id="3074" name="Picture 2" descr="Image result for seven hills neighborhood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54035"/>
            <a:ext cx="1596649" cy="142222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108364" y="2754216"/>
            <a:ext cx="8760063" cy="19610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smtClean="0"/>
          </a:p>
          <a:p>
            <a:pPr marL="0" inden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endParaRPr lang="en-US" dirty="0"/>
          </a:p>
        </p:txBody>
      </p:sp>
      <p:sp>
        <p:nvSpPr>
          <p:cNvPr id="5" name="Content Placeholder 2"/>
          <p:cNvSpPr txBox="1">
            <a:spLocks/>
          </p:cNvSpPr>
          <p:nvPr/>
        </p:nvSpPr>
        <p:spPr>
          <a:xfrm>
            <a:off x="628650" y="1825625"/>
            <a:ext cx="7886700" cy="3781961"/>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ct val="50000"/>
              </a:spcBef>
              <a:defRPr/>
            </a:pPr>
            <a:r>
              <a:rPr lang="en-US" dirty="0" smtClean="0"/>
              <a:t>RPAC consist of  </a:t>
            </a:r>
            <a:r>
              <a:rPr lang="en-US" dirty="0" smtClean="0">
                <a:solidFill>
                  <a:srgbClr val="00B0F0"/>
                </a:solidFill>
              </a:rPr>
              <a:t>17 West End community members</a:t>
            </a:r>
            <a:endParaRPr lang="en-US" dirty="0" smtClean="0"/>
          </a:p>
          <a:p>
            <a:pPr marL="1314450" lvl="2" indent="-457200">
              <a:spcBef>
                <a:spcPct val="50000"/>
              </a:spcBef>
              <a:defRPr/>
            </a:pPr>
            <a:r>
              <a:rPr lang="en-US" dirty="0" smtClean="0"/>
              <a:t>ages range from 17-73 years. </a:t>
            </a:r>
          </a:p>
          <a:p>
            <a:pPr marL="457200" indent="-457200">
              <a:spcBef>
                <a:spcPct val="50000"/>
              </a:spcBef>
              <a:defRPr/>
            </a:pPr>
            <a:r>
              <a:rPr lang="en-US" dirty="0" smtClean="0">
                <a:solidFill>
                  <a:srgbClr val="00B0F0"/>
                </a:solidFill>
              </a:rPr>
              <a:t>2 Staff representatives </a:t>
            </a:r>
            <a:r>
              <a:rPr lang="en-US" dirty="0" smtClean="0"/>
              <a:t>who act as content experts and group facilitators for focus groups and discussions. One from Children’s and one from Seven Hills. </a:t>
            </a:r>
          </a:p>
          <a:p>
            <a:pPr marL="457200" indent="-457200">
              <a:spcBef>
                <a:spcPct val="50000"/>
              </a:spcBef>
              <a:defRPr/>
            </a:pPr>
            <a:r>
              <a:rPr lang="en-US" dirty="0" smtClean="0"/>
              <a:t>Meet monthly</a:t>
            </a:r>
          </a:p>
          <a:p>
            <a:pPr marL="457200" indent="-457200">
              <a:spcBef>
                <a:spcPct val="50000"/>
              </a:spcBef>
              <a:defRPr/>
            </a:pPr>
            <a:r>
              <a:rPr lang="en-US" dirty="0" smtClean="0"/>
              <a:t>Food provided</a:t>
            </a:r>
          </a:p>
          <a:p>
            <a:pPr marL="457200" indent="-457200">
              <a:spcBef>
                <a:spcPct val="50000"/>
              </a:spcBef>
              <a:defRPr/>
            </a:pPr>
            <a:r>
              <a:rPr lang="en-US" dirty="0" smtClean="0"/>
              <a:t>At Seven Hills</a:t>
            </a:r>
          </a:p>
          <a:p>
            <a:pPr marL="457200" indent="-457200">
              <a:spcBef>
                <a:spcPct val="50000"/>
              </a:spcBef>
              <a:defRPr/>
            </a:pPr>
            <a:r>
              <a:rPr lang="en-US" dirty="0" smtClean="0"/>
              <a:t>Board Roles: President, Vice President, Secretary, Liaison</a:t>
            </a:r>
            <a:endParaRPr lang="en-US" dirty="0"/>
          </a:p>
        </p:txBody>
      </p:sp>
    </p:spTree>
    <p:extLst>
      <p:ext uri="{BB962C8B-B14F-4D97-AF65-F5344CB8AC3E}">
        <p14:creationId xmlns:p14="http://schemas.microsoft.com/office/powerpoint/2010/main" val="3197499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643" y="198304"/>
            <a:ext cx="6687239" cy="1492385"/>
          </a:xfrm>
        </p:spPr>
        <p:txBody>
          <a:bodyPr>
            <a:normAutofit fontScale="90000"/>
          </a:bodyPr>
          <a:lstStyle/>
          <a:p>
            <a:pPr algn="ctr"/>
            <a:r>
              <a:rPr lang="en-US" dirty="0" smtClean="0"/>
              <a:t>West End Community Research Advisory Board: Objectives</a:t>
            </a:r>
            <a:endParaRPr lang="en-US" dirty="0"/>
          </a:p>
        </p:txBody>
      </p:sp>
      <p:pic>
        <p:nvPicPr>
          <p:cNvPr id="3074" name="Picture 2" descr="Image result for seven hills neighborhood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37" y="262401"/>
            <a:ext cx="1531495" cy="136419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649996" y="2160509"/>
            <a:ext cx="8014770" cy="277624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smtClean="0"/>
              <a:t>Humanize </a:t>
            </a:r>
            <a:r>
              <a:rPr lang="en-US" dirty="0"/>
              <a:t>research in the West End community.</a:t>
            </a:r>
          </a:p>
          <a:p>
            <a:pPr lvl="0"/>
            <a:r>
              <a:rPr lang="en-US" dirty="0"/>
              <a:t>Engage researchers to ensure they support the West End’s health goals in addition to collecting study data</a:t>
            </a:r>
          </a:p>
          <a:p>
            <a:pPr lvl="0"/>
            <a:r>
              <a:rPr lang="en-US" dirty="0"/>
              <a:t>Provide opinions on how to make research easier and more understandable for West End community members.</a:t>
            </a:r>
          </a:p>
          <a:p>
            <a:pPr lvl="0"/>
            <a:r>
              <a:rPr lang="en-US" dirty="0"/>
              <a:t>Guide what research happens in the West End.</a:t>
            </a:r>
          </a:p>
          <a:p>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endParaRPr lang="en-US" dirty="0"/>
          </a:p>
        </p:txBody>
      </p:sp>
    </p:spTree>
    <p:extLst>
      <p:ext uri="{BB962C8B-B14F-4D97-AF65-F5344CB8AC3E}">
        <p14:creationId xmlns:p14="http://schemas.microsoft.com/office/powerpoint/2010/main" val="1091543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643" y="198304"/>
            <a:ext cx="6687239" cy="1492385"/>
          </a:xfrm>
        </p:spPr>
        <p:txBody>
          <a:bodyPr>
            <a:normAutofit fontScale="90000"/>
          </a:bodyPr>
          <a:lstStyle/>
          <a:p>
            <a:pPr algn="ctr"/>
            <a:r>
              <a:rPr lang="en-US" dirty="0" smtClean="0"/>
              <a:t>West End Community Research Advisory Board: Objectives</a:t>
            </a:r>
            <a:endParaRPr lang="en-US" dirty="0"/>
          </a:p>
        </p:txBody>
      </p:sp>
      <p:pic>
        <p:nvPicPr>
          <p:cNvPr id="3074" name="Picture 2" descr="Image result for seven hills neighborhood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37" y="262401"/>
            <a:ext cx="1531495" cy="136419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649996" y="1894901"/>
            <a:ext cx="8014770" cy="3041854"/>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smtClean="0"/>
              <a:t>In Their Own Words….</a:t>
            </a:r>
          </a:p>
          <a:p>
            <a:pPr marL="0" indent="0">
              <a:buNone/>
            </a:pPr>
            <a:r>
              <a:rPr lang="en-US" b="1" dirty="0" smtClean="0"/>
              <a:t>Why </a:t>
            </a:r>
            <a:r>
              <a:rPr lang="en-US" b="1" dirty="0"/>
              <a:t>are we here? </a:t>
            </a:r>
            <a:endParaRPr lang="en-US" dirty="0"/>
          </a:p>
          <a:p>
            <a:pPr lvl="0"/>
            <a:r>
              <a:rPr lang="en-US" dirty="0"/>
              <a:t>Advocate for the West End</a:t>
            </a:r>
          </a:p>
          <a:p>
            <a:pPr lvl="0"/>
            <a:r>
              <a:rPr lang="en-US" dirty="0"/>
              <a:t>Advise and help people with health goals</a:t>
            </a:r>
          </a:p>
          <a:p>
            <a:pPr lvl="0"/>
            <a:r>
              <a:rPr lang="en-US" dirty="0"/>
              <a:t>To help our people/culture better understand the importance of research and find out about how research is done and to learn more about research.</a:t>
            </a:r>
          </a:p>
          <a:p>
            <a:pPr lvl="0"/>
            <a:r>
              <a:rPr lang="en-US" dirty="0"/>
              <a:t>Get to know each other</a:t>
            </a:r>
          </a:p>
          <a:p>
            <a:pPr lvl="0"/>
            <a:r>
              <a:rPr lang="en-US" dirty="0"/>
              <a:t>Learn about the community</a:t>
            </a:r>
          </a:p>
          <a:p>
            <a:pPr lvl="0"/>
            <a:r>
              <a:rPr lang="en-US" dirty="0"/>
              <a:t>Share our voices with researchers</a:t>
            </a:r>
          </a:p>
          <a:p>
            <a:pPr marL="0" inden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endParaRPr lang="en-US" dirty="0"/>
          </a:p>
        </p:txBody>
      </p:sp>
    </p:spTree>
    <p:extLst>
      <p:ext uri="{BB962C8B-B14F-4D97-AF65-F5344CB8AC3E}">
        <p14:creationId xmlns:p14="http://schemas.microsoft.com/office/powerpoint/2010/main" val="123610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643" y="198304"/>
            <a:ext cx="6687239" cy="1492385"/>
          </a:xfrm>
        </p:spPr>
        <p:txBody>
          <a:bodyPr>
            <a:normAutofit fontScale="90000"/>
          </a:bodyPr>
          <a:lstStyle/>
          <a:p>
            <a:pPr algn="ctr"/>
            <a:r>
              <a:rPr lang="en-US" dirty="0" smtClean="0"/>
              <a:t>West End Community Research Advisory Board: </a:t>
            </a:r>
            <a:br>
              <a:rPr lang="en-US" dirty="0" smtClean="0"/>
            </a:br>
            <a:r>
              <a:rPr lang="en-US" dirty="0" smtClean="0"/>
              <a:t>In Their Own Words…</a:t>
            </a:r>
            <a:endParaRPr lang="en-US" dirty="0"/>
          </a:p>
        </p:txBody>
      </p:sp>
      <p:pic>
        <p:nvPicPr>
          <p:cNvPr id="3074" name="Picture 2" descr="Image result for seven hills neighborhood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37" y="262401"/>
            <a:ext cx="1531495" cy="136419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649996" y="2160508"/>
            <a:ext cx="8014770" cy="2389457"/>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In Their Own Words….</a:t>
            </a:r>
          </a:p>
          <a:p>
            <a:pPr marL="0" indent="0">
              <a:buNone/>
            </a:pPr>
            <a:r>
              <a:rPr lang="en-US" sz="2300" b="1" dirty="0" smtClean="0"/>
              <a:t>What </a:t>
            </a:r>
            <a:r>
              <a:rPr lang="en-US" sz="2300" b="1" dirty="0"/>
              <a:t>are we trying to accomplish?</a:t>
            </a:r>
            <a:endParaRPr lang="en-US" sz="2300" dirty="0"/>
          </a:p>
          <a:p>
            <a:pPr lvl="0"/>
            <a:r>
              <a:rPr lang="en-US" sz="2300" dirty="0"/>
              <a:t>Helping people with opportunities for their health and to inform the people</a:t>
            </a:r>
          </a:p>
          <a:p>
            <a:pPr lvl="0"/>
            <a:r>
              <a:rPr lang="en-US" sz="2300" dirty="0"/>
              <a:t>The importance of finding cures through research and to help others. Also to inform others in the community and other areas how being a part of research can enhance research in a major way.</a:t>
            </a:r>
          </a:p>
          <a:p>
            <a:pPr lvl="0"/>
            <a:r>
              <a:rPr lang="en-US" sz="2300" dirty="0"/>
              <a:t>Safe environment &amp; studies</a:t>
            </a:r>
          </a:p>
          <a:p>
            <a:pPr lvl="0"/>
            <a:r>
              <a:rPr lang="en-US" sz="2300" dirty="0"/>
              <a:t>Participants understand research </a:t>
            </a:r>
            <a:r>
              <a:rPr lang="en-US" sz="2300" dirty="0" smtClean="0"/>
              <a:t>studies</a:t>
            </a:r>
          </a:p>
          <a:p>
            <a:pPr lvl="0"/>
            <a:endParaRPr lang="en-US" sz="2300" dirty="0" smtClean="0"/>
          </a:p>
          <a:p>
            <a:pPr marL="0" lvl="0" indent="0">
              <a:buNone/>
            </a:pPr>
            <a:endParaRPr lang="en-US" dirty="0"/>
          </a:p>
          <a:p>
            <a:pPr marL="0" inden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endParaRPr lang="en-US" dirty="0"/>
          </a:p>
        </p:txBody>
      </p:sp>
    </p:spTree>
    <p:extLst>
      <p:ext uri="{BB962C8B-B14F-4D97-AF65-F5344CB8AC3E}">
        <p14:creationId xmlns:p14="http://schemas.microsoft.com/office/powerpoint/2010/main" val="4195055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Objectives for this Presentation</a:t>
            </a:r>
            <a:endParaRPr lang="en-US" dirty="0"/>
          </a:p>
        </p:txBody>
      </p:sp>
      <p:sp>
        <p:nvSpPr>
          <p:cNvPr id="3" name="Content Placeholder 2"/>
          <p:cNvSpPr>
            <a:spLocks noGrp="1"/>
          </p:cNvSpPr>
          <p:nvPr>
            <p:ph idx="1"/>
          </p:nvPr>
        </p:nvSpPr>
        <p:spPr>
          <a:xfrm>
            <a:off x="416836" y="1690689"/>
            <a:ext cx="7217853" cy="3604642"/>
          </a:xfrm>
        </p:spPr>
        <p:txBody>
          <a:bodyPr>
            <a:normAutofit fontScale="85000" lnSpcReduction="20000"/>
          </a:bodyPr>
          <a:lstStyle/>
          <a:p>
            <a:pPr lvl="0"/>
            <a:r>
              <a:rPr lang="en-US" dirty="0" smtClean="0"/>
              <a:t>What </a:t>
            </a:r>
            <a:r>
              <a:rPr lang="en-US" dirty="0"/>
              <a:t>is a research participant advisory group? </a:t>
            </a:r>
            <a:endParaRPr lang="en-US" dirty="0" smtClean="0"/>
          </a:p>
          <a:p>
            <a:pPr lvl="0"/>
            <a:r>
              <a:rPr lang="en-US" dirty="0" smtClean="0"/>
              <a:t>What was the </a:t>
            </a:r>
            <a:r>
              <a:rPr lang="en-US" dirty="0"/>
              <a:t>process for setting up a research participant advisory group at Children’s? And in the West End? </a:t>
            </a:r>
            <a:endParaRPr lang="en-US" dirty="0" smtClean="0"/>
          </a:p>
          <a:p>
            <a:pPr lvl="0"/>
            <a:r>
              <a:rPr lang="en-US" dirty="0" smtClean="0"/>
              <a:t>What </a:t>
            </a:r>
            <a:r>
              <a:rPr lang="en-US" dirty="0"/>
              <a:t>are the similarities/differences between </a:t>
            </a:r>
            <a:r>
              <a:rPr lang="en-US" dirty="0" smtClean="0"/>
              <a:t>the two Children’s advisory councils? </a:t>
            </a:r>
            <a:endParaRPr lang="en-US" dirty="0"/>
          </a:p>
          <a:p>
            <a:pPr lvl="0"/>
            <a:r>
              <a:rPr lang="en-US" dirty="0"/>
              <a:t>What are some of the ways the Children’s </a:t>
            </a:r>
            <a:r>
              <a:rPr lang="en-US" dirty="0" smtClean="0"/>
              <a:t>advisory council has </a:t>
            </a:r>
            <a:r>
              <a:rPr lang="en-US" dirty="0"/>
              <a:t>helped improve the research participant process?</a:t>
            </a:r>
          </a:p>
          <a:p>
            <a:pPr lvl="0"/>
            <a:r>
              <a:rPr lang="en-US" dirty="0"/>
              <a:t>What are the goals of the two advisory </a:t>
            </a:r>
            <a:r>
              <a:rPr lang="en-US" dirty="0" smtClean="0"/>
              <a:t>councils for </a:t>
            </a:r>
            <a:r>
              <a:rPr lang="en-US" dirty="0"/>
              <a:t>the future? </a:t>
            </a:r>
          </a:p>
          <a:p>
            <a:endParaRPr lang="en-US" dirty="0"/>
          </a:p>
          <a:p>
            <a:endParaRPr lang="en-US" dirty="0"/>
          </a:p>
        </p:txBody>
      </p:sp>
    </p:spTree>
    <p:extLst>
      <p:ext uri="{BB962C8B-B14F-4D97-AF65-F5344CB8AC3E}">
        <p14:creationId xmlns:p14="http://schemas.microsoft.com/office/powerpoint/2010/main" val="1441570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643" y="198304"/>
            <a:ext cx="6687239" cy="1492385"/>
          </a:xfrm>
        </p:spPr>
        <p:txBody>
          <a:bodyPr>
            <a:normAutofit fontScale="90000"/>
          </a:bodyPr>
          <a:lstStyle/>
          <a:p>
            <a:pPr algn="ctr"/>
            <a:r>
              <a:rPr lang="en-US" dirty="0" smtClean="0"/>
              <a:t>West End Community Research Advisory Board: </a:t>
            </a:r>
            <a:br>
              <a:rPr lang="en-US" dirty="0" smtClean="0"/>
            </a:br>
            <a:r>
              <a:rPr lang="en-US" dirty="0" smtClean="0"/>
              <a:t>In Their Own Words…</a:t>
            </a:r>
            <a:endParaRPr lang="en-US" dirty="0"/>
          </a:p>
        </p:txBody>
      </p:sp>
      <p:pic>
        <p:nvPicPr>
          <p:cNvPr id="3074" name="Picture 2" descr="Image result for seven hills neighborhood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37" y="262401"/>
            <a:ext cx="1531495" cy="136419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649996" y="2160509"/>
            <a:ext cx="8014770" cy="2488609"/>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In Their Own Words….</a:t>
            </a:r>
          </a:p>
          <a:p>
            <a:pPr marL="0" indent="0">
              <a:buNone/>
            </a:pPr>
            <a:r>
              <a:rPr lang="en-US" b="1" dirty="0" smtClean="0"/>
              <a:t>Who </a:t>
            </a:r>
            <a:r>
              <a:rPr lang="en-US" b="1" dirty="0"/>
              <a:t>are we trying to help?</a:t>
            </a:r>
            <a:endParaRPr lang="en-US" dirty="0"/>
          </a:p>
          <a:p>
            <a:pPr lvl="0"/>
            <a:r>
              <a:rPr lang="en-US" dirty="0"/>
              <a:t>Every member of the community, young and old</a:t>
            </a:r>
          </a:p>
          <a:p>
            <a:pPr lvl="0"/>
            <a:r>
              <a:rPr lang="en-US" dirty="0"/>
              <a:t>Trying to help the research community reach out to others by being there for them to engage with those who seem to be hard to contact and relate to concerning research.</a:t>
            </a:r>
          </a:p>
          <a:p>
            <a:pPr lvl="0"/>
            <a:r>
              <a:rPr lang="en-US" dirty="0"/>
              <a:t>Make research better for the community</a:t>
            </a:r>
          </a:p>
          <a:p>
            <a:pPr lvl="0"/>
            <a:r>
              <a:rPr lang="en-US" dirty="0"/>
              <a:t>Help researchers understand how to invite those in lower-resourced neighborhoods</a:t>
            </a:r>
          </a:p>
          <a:p>
            <a:pPr marL="0" lvl="0" indent="0">
              <a:buNone/>
            </a:pPr>
            <a:endParaRPr lang="en-US" dirty="0"/>
          </a:p>
          <a:p>
            <a:pPr marL="0" inden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endParaRPr lang="en-US" dirty="0"/>
          </a:p>
        </p:txBody>
      </p:sp>
    </p:spTree>
    <p:extLst>
      <p:ext uri="{BB962C8B-B14F-4D97-AF65-F5344CB8AC3E}">
        <p14:creationId xmlns:p14="http://schemas.microsoft.com/office/powerpoint/2010/main" val="3598152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675" y="242726"/>
            <a:ext cx="7301552" cy="1325563"/>
          </a:xfrm>
        </p:spPr>
        <p:txBody>
          <a:bodyPr>
            <a:normAutofit/>
          </a:bodyPr>
          <a:lstStyle/>
          <a:p>
            <a:pPr algn="ctr"/>
            <a:r>
              <a:rPr lang="en-US" dirty="0" smtClean="0"/>
              <a:t>West End Community Research Advisory Board: Projects</a:t>
            </a:r>
            <a:endParaRPr lang="en-US" dirty="0"/>
          </a:p>
        </p:txBody>
      </p:sp>
      <p:pic>
        <p:nvPicPr>
          <p:cNvPr id="3074" name="Picture 2" descr="Image result for seven hills neighborhood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72" y="123168"/>
            <a:ext cx="1520328" cy="135424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683979" y="1989118"/>
            <a:ext cx="4537139" cy="34752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smtClean="0"/>
              <a:t>Participating in Research and Reviewing the Recruitment Process</a:t>
            </a:r>
          </a:p>
          <a:p>
            <a:pPr lvl="1"/>
            <a:r>
              <a:rPr lang="en-US" dirty="0" smtClean="0"/>
              <a:t>Survey of the West End Community on Research and Health Needs</a:t>
            </a:r>
          </a:p>
          <a:p>
            <a:pPr lvl="1"/>
            <a:r>
              <a:rPr lang="en-US" dirty="0" smtClean="0"/>
              <a:t>Research Participant Ethics Training</a:t>
            </a:r>
            <a:endParaRPr lang="en-US" dirty="0"/>
          </a:p>
        </p:txBody>
      </p:sp>
      <p:pic>
        <p:nvPicPr>
          <p:cNvPr id="5" name="Picture 4"/>
          <p:cNvPicPr>
            <a:picLocks noChangeAspect="1"/>
          </p:cNvPicPr>
          <p:nvPr/>
        </p:nvPicPr>
        <p:blipFill>
          <a:blip r:embed="rId4"/>
          <a:stretch>
            <a:fillRect/>
          </a:stretch>
        </p:blipFill>
        <p:spPr>
          <a:xfrm>
            <a:off x="88981" y="1898239"/>
            <a:ext cx="5033862" cy="3218952"/>
          </a:xfrm>
          <a:prstGeom prst="rect">
            <a:avLst/>
          </a:prstGeom>
        </p:spPr>
      </p:pic>
    </p:spTree>
    <p:extLst>
      <p:ext uri="{BB962C8B-B14F-4D97-AF65-F5344CB8AC3E}">
        <p14:creationId xmlns:p14="http://schemas.microsoft.com/office/powerpoint/2010/main" val="3446174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674" y="242726"/>
            <a:ext cx="7465325" cy="1325563"/>
          </a:xfrm>
        </p:spPr>
        <p:txBody>
          <a:bodyPr>
            <a:normAutofit fontScale="90000"/>
          </a:bodyPr>
          <a:lstStyle/>
          <a:p>
            <a:pPr algn="ctr"/>
            <a:r>
              <a:rPr lang="en-US" dirty="0" smtClean="0"/>
              <a:t>West End Community Research Advisory Board: Community Survey</a:t>
            </a:r>
            <a:endParaRPr lang="en-US" dirty="0"/>
          </a:p>
        </p:txBody>
      </p:sp>
      <p:pic>
        <p:nvPicPr>
          <p:cNvPr id="3074" name="Picture 2" descr="Image result for seven hills neighborhood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72" y="123168"/>
            <a:ext cx="1520328" cy="135424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5900928" y="2940060"/>
            <a:ext cx="3029712" cy="27426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60 surveys conducted by 9 community researchers</a:t>
            </a:r>
          </a:p>
          <a:p>
            <a:pPr marL="0" indent="0">
              <a:buNone/>
            </a:pPr>
            <a:r>
              <a:rPr lang="en-US" sz="2000" dirty="0"/>
              <a:t>57% female</a:t>
            </a:r>
          </a:p>
          <a:p>
            <a:pPr marL="0" indent="0">
              <a:buNone/>
            </a:pPr>
            <a:r>
              <a:rPr lang="en-US" sz="2000" dirty="0"/>
              <a:t>60% are age 50 or </a:t>
            </a:r>
            <a:r>
              <a:rPr lang="en-US" sz="2000" dirty="0" smtClean="0"/>
              <a:t>older</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2177155766"/>
              </p:ext>
            </p:extLst>
          </p:nvPr>
        </p:nvGraphicFramePr>
        <p:xfrm>
          <a:off x="112776" y="1568289"/>
          <a:ext cx="5529072" cy="38374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35770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232456" y="1850136"/>
            <a:ext cx="2953512" cy="1411224"/>
          </a:xfrm>
        </p:spPr>
        <p:txBody>
          <a:bodyPr>
            <a:normAutofit/>
          </a:bodyPr>
          <a:lstStyle/>
          <a:p>
            <a:pPr marL="0" indent="0">
              <a:buNone/>
            </a:pPr>
            <a:r>
              <a:rPr lang="en-US" sz="1800" dirty="0" smtClean="0">
                <a:solidFill>
                  <a:schemeClr val="tx1"/>
                </a:solidFill>
              </a:rPr>
              <a:t>68% Live in the WE</a:t>
            </a:r>
          </a:p>
          <a:p>
            <a:pPr marL="0" indent="0">
              <a:buNone/>
            </a:pPr>
            <a:r>
              <a:rPr lang="en-US" sz="1800" dirty="0" smtClean="0">
                <a:solidFill>
                  <a:schemeClr val="tx1"/>
                </a:solidFill>
              </a:rPr>
              <a:t>33% Work in the WE</a:t>
            </a:r>
          </a:p>
          <a:p>
            <a:pPr marL="0" indent="0">
              <a:buNone/>
            </a:pPr>
            <a:r>
              <a:rPr lang="en-US" sz="1800" dirty="0" smtClean="0">
                <a:solidFill>
                  <a:schemeClr val="tx1"/>
                </a:solidFill>
              </a:rPr>
              <a:t>25% Are members of a WE Organization</a:t>
            </a:r>
          </a:p>
          <a:p>
            <a:pPr marL="0" indent="0">
              <a:buNone/>
            </a:pPr>
            <a:endParaRPr lang="en-US" sz="2000" dirty="0" smtClean="0">
              <a:solidFill>
                <a:schemeClr val="tx1"/>
              </a:solidFill>
            </a:endParaRPr>
          </a:p>
          <a:p>
            <a:pPr marL="0" indent="0">
              <a:buNone/>
            </a:pPr>
            <a:endParaRPr lang="en-US" sz="2000" dirty="0" smtClean="0">
              <a:solidFill>
                <a:schemeClr val="tx1"/>
              </a:solidFill>
            </a:endParaRPr>
          </a:p>
          <a:p>
            <a:pPr marL="0" indent="0">
              <a:buNone/>
            </a:pPr>
            <a:endParaRPr lang="en-US" sz="2000" b="1" i="1" dirty="0">
              <a:solidFill>
                <a:schemeClr val="tx1"/>
              </a:solidFill>
            </a:endParaRPr>
          </a:p>
        </p:txBody>
      </p:sp>
      <p:sp>
        <p:nvSpPr>
          <p:cNvPr id="6" name="Title 1"/>
          <p:cNvSpPr txBox="1">
            <a:spLocks/>
          </p:cNvSpPr>
          <p:nvPr/>
        </p:nvSpPr>
        <p:spPr>
          <a:xfrm>
            <a:off x="1678675" y="218445"/>
            <a:ext cx="7465325"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West End Community Research Advisory Board: Community Survey</a:t>
            </a:r>
            <a:endParaRPr lang="en-US" dirty="0"/>
          </a:p>
        </p:txBody>
      </p:sp>
      <p:pic>
        <p:nvPicPr>
          <p:cNvPr id="7" name="Picture 2" descr="Image result for seven hills neighborhood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96" y="55456"/>
            <a:ext cx="1672361" cy="14896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Chart 12"/>
          <p:cNvGraphicFramePr>
            <a:graphicFrameLocks/>
          </p:cNvGraphicFramePr>
          <p:nvPr>
            <p:extLst>
              <p:ext uri="{D42A27DB-BD31-4B8C-83A1-F6EECF244321}">
                <p14:modId xmlns:p14="http://schemas.microsoft.com/office/powerpoint/2010/main" val="3156912196"/>
              </p:ext>
            </p:extLst>
          </p:nvPr>
        </p:nvGraphicFramePr>
        <p:xfrm>
          <a:off x="1938528" y="1426464"/>
          <a:ext cx="7437120" cy="41818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94760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65121988"/>
              </p:ext>
            </p:extLst>
          </p:nvPr>
        </p:nvGraphicFramePr>
        <p:xfrm>
          <a:off x="1133856" y="1706880"/>
          <a:ext cx="5266944" cy="387096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2"/>
          <p:cNvSpPr>
            <a:spLocks noGrp="1"/>
          </p:cNvSpPr>
          <p:nvPr>
            <p:ph type="body" idx="1"/>
          </p:nvPr>
        </p:nvSpPr>
        <p:spPr>
          <a:xfrm>
            <a:off x="5681472" y="2485644"/>
            <a:ext cx="3364992" cy="807720"/>
          </a:xfrm>
        </p:spPr>
        <p:txBody>
          <a:bodyPr>
            <a:normAutofit/>
          </a:bodyPr>
          <a:lstStyle/>
          <a:p>
            <a:pPr marL="0" indent="0">
              <a:buNone/>
            </a:pPr>
            <a:r>
              <a:rPr lang="en-US" sz="1800" dirty="0" smtClean="0">
                <a:solidFill>
                  <a:schemeClr val="tx1"/>
                </a:solidFill>
              </a:rPr>
              <a:t>70% Have NOT Participated</a:t>
            </a:r>
          </a:p>
          <a:p>
            <a:pPr marL="0" indent="0">
              <a:buNone/>
            </a:pPr>
            <a:r>
              <a:rPr lang="en-US" sz="1800" dirty="0" smtClean="0">
                <a:solidFill>
                  <a:schemeClr val="tx1"/>
                </a:solidFill>
              </a:rPr>
              <a:t>30% Have Participated</a:t>
            </a:r>
            <a:endParaRPr lang="en-US" sz="2000" dirty="0" smtClean="0">
              <a:solidFill>
                <a:schemeClr val="tx1"/>
              </a:solidFill>
            </a:endParaRPr>
          </a:p>
          <a:p>
            <a:pPr marL="0" indent="0">
              <a:buNone/>
            </a:pPr>
            <a:endParaRPr lang="en-US" sz="2000" dirty="0" smtClean="0">
              <a:solidFill>
                <a:schemeClr val="tx1"/>
              </a:solidFill>
            </a:endParaRPr>
          </a:p>
          <a:p>
            <a:pPr marL="0" indent="0">
              <a:buNone/>
            </a:pPr>
            <a:endParaRPr lang="en-US" sz="2000" b="1" i="1" dirty="0">
              <a:solidFill>
                <a:schemeClr val="tx1"/>
              </a:solidFill>
            </a:endParaRPr>
          </a:p>
        </p:txBody>
      </p:sp>
      <p:sp>
        <p:nvSpPr>
          <p:cNvPr id="7" name="Title 1"/>
          <p:cNvSpPr txBox="1">
            <a:spLocks/>
          </p:cNvSpPr>
          <p:nvPr/>
        </p:nvSpPr>
        <p:spPr>
          <a:xfrm>
            <a:off x="1678675" y="218445"/>
            <a:ext cx="7465325"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West End Community Research Advisory Board: Community Survey</a:t>
            </a:r>
            <a:endParaRPr lang="en-US" dirty="0"/>
          </a:p>
        </p:txBody>
      </p:sp>
      <p:pic>
        <p:nvPicPr>
          <p:cNvPr id="8" name="Picture 2" descr="Image result for seven hills neighborhood hou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5778"/>
            <a:ext cx="1672361" cy="148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9587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870015422"/>
              </p:ext>
            </p:extLst>
          </p:nvPr>
        </p:nvGraphicFramePr>
        <p:xfrm>
          <a:off x="2545080" y="1426464"/>
          <a:ext cx="6598920" cy="421233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2"/>
          <p:cNvSpPr>
            <a:spLocks noGrp="1"/>
          </p:cNvSpPr>
          <p:nvPr>
            <p:ph type="body" idx="1"/>
          </p:nvPr>
        </p:nvSpPr>
        <p:spPr>
          <a:xfrm>
            <a:off x="405384" y="2331403"/>
            <a:ext cx="2965704" cy="841248"/>
          </a:xfrm>
        </p:spPr>
        <p:txBody>
          <a:bodyPr>
            <a:normAutofit/>
          </a:bodyPr>
          <a:lstStyle/>
          <a:p>
            <a:pPr marL="0" indent="0">
              <a:buNone/>
            </a:pPr>
            <a:r>
              <a:rPr lang="en-US" sz="1700" dirty="0">
                <a:solidFill>
                  <a:schemeClr val="tx1"/>
                </a:solidFill>
              </a:rPr>
              <a:t>3</a:t>
            </a:r>
            <a:r>
              <a:rPr lang="en-US" sz="1700" dirty="0" smtClean="0">
                <a:solidFill>
                  <a:schemeClr val="tx1"/>
                </a:solidFill>
              </a:rPr>
              <a:t>8% No risks</a:t>
            </a:r>
          </a:p>
          <a:p>
            <a:pPr marL="0" indent="0">
              <a:buNone/>
            </a:pPr>
            <a:r>
              <a:rPr lang="en-US" sz="1700" dirty="0" smtClean="0">
                <a:solidFill>
                  <a:schemeClr val="tx1"/>
                </a:solidFill>
              </a:rPr>
              <a:t>21% Someone asked</a:t>
            </a:r>
          </a:p>
          <a:p>
            <a:pPr marL="0" indent="0">
              <a:buNone/>
            </a:pPr>
            <a:endParaRPr lang="en-US" sz="1700" dirty="0" smtClean="0">
              <a:solidFill>
                <a:schemeClr val="tx1"/>
              </a:solidFill>
            </a:endParaRPr>
          </a:p>
          <a:p>
            <a:pPr marL="0" indent="0">
              <a:buNone/>
            </a:pPr>
            <a:endParaRPr lang="en-US" sz="1700" dirty="0" smtClean="0">
              <a:solidFill>
                <a:schemeClr val="tx1"/>
              </a:solidFill>
            </a:endParaRPr>
          </a:p>
          <a:p>
            <a:pPr marL="0" indent="0">
              <a:buNone/>
            </a:pPr>
            <a:endParaRPr lang="en-US" sz="1700" b="1" i="1" dirty="0">
              <a:solidFill>
                <a:schemeClr val="tx1"/>
              </a:solidFill>
            </a:endParaRPr>
          </a:p>
        </p:txBody>
      </p:sp>
      <p:sp>
        <p:nvSpPr>
          <p:cNvPr id="7" name="Title 1"/>
          <p:cNvSpPr txBox="1">
            <a:spLocks/>
          </p:cNvSpPr>
          <p:nvPr/>
        </p:nvSpPr>
        <p:spPr>
          <a:xfrm>
            <a:off x="1678675" y="218445"/>
            <a:ext cx="7465325"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West End Community Research Advisory Board: Community Survey</a:t>
            </a:r>
            <a:endParaRPr lang="en-US" dirty="0"/>
          </a:p>
        </p:txBody>
      </p:sp>
      <p:pic>
        <p:nvPicPr>
          <p:cNvPr id="8" name="Picture 2" descr="Image result for seven hills neighborhood hou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4" y="80432"/>
            <a:ext cx="1672361" cy="148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81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172255983"/>
              </p:ext>
            </p:extLst>
          </p:nvPr>
        </p:nvGraphicFramePr>
        <p:xfrm>
          <a:off x="2179320" y="1365504"/>
          <a:ext cx="6964680" cy="422757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2"/>
          <p:cNvSpPr>
            <a:spLocks noGrp="1"/>
          </p:cNvSpPr>
          <p:nvPr>
            <p:ph type="body" idx="1"/>
          </p:nvPr>
        </p:nvSpPr>
        <p:spPr>
          <a:xfrm>
            <a:off x="27965" y="2048256"/>
            <a:ext cx="3477768" cy="1499616"/>
          </a:xfrm>
        </p:spPr>
        <p:txBody>
          <a:bodyPr>
            <a:normAutofit/>
          </a:bodyPr>
          <a:lstStyle/>
          <a:p>
            <a:pPr marL="0" indent="0">
              <a:buNone/>
            </a:pPr>
            <a:endParaRPr lang="en-US" sz="1800" dirty="0" smtClean="0">
              <a:solidFill>
                <a:schemeClr val="tx1"/>
              </a:solidFill>
            </a:endParaRPr>
          </a:p>
          <a:p>
            <a:pPr marL="0" indent="0">
              <a:buNone/>
            </a:pPr>
            <a:r>
              <a:rPr lang="en-US" sz="1700" dirty="0" smtClean="0">
                <a:solidFill>
                  <a:schemeClr val="tx1"/>
                </a:solidFill>
              </a:rPr>
              <a:t>30% Never been asked</a:t>
            </a:r>
          </a:p>
          <a:p>
            <a:pPr marL="0" indent="0">
              <a:buNone/>
            </a:pPr>
            <a:r>
              <a:rPr lang="en-US" sz="1700" dirty="0" smtClean="0">
                <a:solidFill>
                  <a:schemeClr val="tx1"/>
                </a:solidFill>
              </a:rPr>
              <a:t>20% No transportation</a:t>
            </a:r>
          </a:p>
          <a:p>
            <a:pPr marL="0" indent="0">
              <a:buNone/>
            </a:pPr>
            <a:r>
              <a:rPr lang="en-US" sz="1700" dirty="0" smtClean="0">
                <a:solidFill>
                  <a:schemeClr val="tx1"/>
                </a:solidFill>
              </a:rPr>
              <a:t>14% No study relevant to me</a:t>
            </a:r>
          </a:p>
          <a:p>
            <a:pPr marL="0" indent="0">
              <a:buNone/>
            </a:pPr>
            <a:endParaRPr lang="en-US" sz="2000" dirty="0" smtClean="0">
              <a:solidFill>
                <a:schemeClr val="tx1"/>
              </a:solidFill>
            </a:endParaRPr>
          </a:p>
          <a:p>
            <a:pPr marL="0" indent="0">
              <a:buNone/>
            </a:pPr>
            <a:endParaRPr lang="en-US" sz="2000" dirty="0" smtClean="0">
              <a:solidFill>
                <a:schemeClr val="tx1"/>
              </a:solidFill>
            </a:endParaRPr>
          </a:p>
          <a:p>
            <a:pPr marL="0" indent="0">
              <a:buNone/>
            </a:pPr>
            <a:endParaRPr lang="en-US" sz="2000" b="1" i="1" dirty="0">
              <a:solidFill>
                <a:schemeClr val="tx1"/>
              </a:solidFill>
            </a:endParaRPr>
          </a:p>
        </p:txBody>
      </p:sp>
      <p:sp>
        <p:nvSpPr>
          <p:cNvPr id="7" name="Title 1"/>
          <p:cNvSpPr txBox="1">
            <a:spLocks/>
          </p:cNvSpPr>
          <p:nvPr/>
        </p:nvSpPr>
        <p:spPr>
          <a:xfrm>
            <a:off x="1778121" y="243421"/>
            <a:ext cx="7465325"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West End Community Research Advisory Board: Community Survey</a:t>
            </a:r>
            <a:endParaRPr lang="en-US" dirty="0"/>
          </a:p>
        </p:txBody>
      </p:sp>
      <p:pic>
        <p:nvPicPr>
          <p:cNvPr id="8" name="Picture 2" descr="Image result for seven hills neighborhood hou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 y="80432"/>
            <a:ext cx="1672361" cy="148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848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234696" y="2551176"/>
            <a:ext cx="2161032" cy="1499616"/>
          </a:xfrm>
        </p:spPr>
        <p:txBody>
          <a:bodyPr>
            <a:normAutofit/>
          </a:bodyPr>
          <a:lstStyle/>
          <a:p>
            <a:pPr marL="0" indent="0">
              <a:buNone/>
            </a:pPr>
            <a:endParaRPr lang="en-US" sz="1800" dirty="0" smtClean="0">
              <a:solidFill>
                <a:schemeClr val="tx1"/>
              </a:solidFill>
            </a:endParaRPr>
          </a:p>
          <a:p>
            <a:pPr marL="0" indent="0">
              <a:buNone/>
            </a:pPr>
            <a:r>
              <a:rPr lang="en-US" sz="1700" dirty="0" smtClean="0">
                <a:solidFill>
                  <a:schemeClr val="tx1"/>
                </a:solidFill>
              </a:rPr>
              <a:t>76% Willing </a:t>
            </a:r>
          </a:p>
          <a:p>
            <a:pPr marL="0" indent="0">
              <a:buNone/>
            </a:pPr>
            <a:r>
              <a:rPr lang="en-US" sz="1700" dirty="0" smtClean="0">
                <a:solidFill>
                  <a:schemeClr val="tx1"/>
                </a:solidFill>
              </a:rPr>
              <a:t>20% Not Willing</a:t>
            </a:r>
          </a:p>
          <a:p>
            <a:pPr marL="0" indent="0">
              <a:buNone/>
            </a:pPr>
            <a:r>
              <a:rPr lang="en-US" sz="1700" dirty="0">
                <a:solidFill>
                  <a:schemeClr val="tx1"/>
                </a:solidFill>
              </a:rPr>
              <a:t>3</a:t>
            </a:r>
            <a:r>
              <a:rPr lang="en-US" sz="1700" dirty="0" smtClean="0">
                <a:solidFill>
                  <a:schemeClr val="tx1"/>
                </a:solidFill>
              </a:rPr>
              <a:t>% Maybe</a:t>
            </a:r>
            <a:endParaRPr lang="en-US" sz="2000" dirty="0" smtClean="0">
              <a:solidFill>
                <a:schemeClr val="tx1"/>
              </a:solidFill>
            </a:endParaRPr>
          </a:p>
          <a:p>
            <a:pPr marL="0" indent="0">
              <a:buNone/>
            </a:pPr>
            <a:endParaRPr lang="en-US" sz="2000" dirty="0" smtClean="0">
              <a:solidFill>
                <a:schemeClr val="tx1"/>
              </a:solidFill>
            </a:endParaRPr>
          </a:p>
          <a:p>
            <a:pPr marL="0" indent="0">
              <a:buNone/>
            </a:pPr>
            <a:endParaRPr lang="en-US" sz="2000" b="1" i="1" dirty="0">
              <a:solidFill>
                <a:schemeClr val="tx1"/>
              </a:solidFill>
            </a:endParaRPr>
          </a:p>
        </p:txBody>
      </p:sp>
      <p:graphicFrame>
        <p:nvGraphicFramePr>
          <p:cNvPr id="7" name="Chart 6"/>
          <p:cNvGraphicFramePr>
            <a:graphicFrameLocks/>
          </p:cNvGraphicFramePr>
          <p:nvPr>
            <p:extLst>
              <p:ext uri="{D42A27DB-BD31-4B8C-83A1-F6EECF244321}">
                <p14:modId xmlns:p14="http://schemas.microsoft.com/office/powerpoint/2010/main" val="469851350"/>
              </p:ext>
            </p:extLst>
          </p:nvPr>
        </p:nvGraphicFramePr>
        <p:xfrm>
          <a:off x="2395728" y="1568984"/>
          <a:ext cx="5620512" cy="4008856"/>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1778121" y="243421"/>
            <a:ext cx="7465325"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West End Community Research Advisory Board: Community Survey</a:t>
            </a:r>
            <a:endParaRPr lang="en-US" dirty="0"/>
          </a:p>
        </p:txBody>
      </p:sp>
      <p:pic>
        <p:nvPicPr>
          <p:cNvPr id="9" name="Picture 2" descr="Image result for seven hills neighborhood hou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 y="80432"/>
            <a:ext cx="1672361" cy="148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880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795528" y="2737104"/>
            <a:ext cx="2435352" cy="1499616"/>
          </a:xfrm>
        </p:spPr>
        <p:txBody>
          <a:bodyPr>
            <a:normAutofit/>
          </a:bodyPr>
          <a:lstStyle/>
          <a:p>
            <a:pPr marL="0" indent="0">
              <a:buNone/>
            </a:pPr>
            <a:endParaRPr lang="en-US" sz="1800" dirty="0" smtClean="0">
              <a:solidFill>
                <a:schemeClr val="tx1"/>
              </a:solidFill>
            </a:endParaRPr>
          </a:p>
          <a:p>
            <a:pPr marL="0" indent="0">
              <a:buNone/>
            </a:pPr>
            <a:r>
              <a:rPr lang="en-US" sz="1700" dirty="0" smtClean="0">
                <a:solidFill>
                  <a:schemeClr val="tx1"/>
                </a:solidFill>
              </a:rPr>
              <a:t>80% Willing </a:t>
            </a:r>
          </a:p>
          <a:p>
            <a:pPr marL="0" indent="0">
              <a:buNone/>
            </a:pPr>
            <a:r>
              <a:rPr lang="en-US" sz="1700" dirty="0" smtClean="0">
                <a:solidFill>
                  <a:schemeClr val="tx1"/>
                </a:solidFill>
              </a:rPr>
              <a:t>17% Not Willing</a:t>
            </a:r>
          </a:p>
          <a:p>
            <a:pPr marL="0" indent="0">
              <a:buNone/>
            </a:pPr>
            <a:r>
              <a:rPr lang="en-US" sz="1700" dirty="0">
                <a:solidFill>
                  <a:schemeClr val="tx1"/>
                </a:solidFill>
              </a:rPr>
              <a:t>3</a:t>
            </a:r>
            <a:r>
              <a:rPr lang="en-US" sz="1700" dirty="0" smtClean="0">
                <a:solidFill>
                  <a:schemeClr val="tx1"/>
                </a:solidFill>
              </a:rPr>
              <a:t>% Maybe/Depends</a:t>
            </a:r>
          </a:p>
          <a:p>
            <a:pPr marL="0" indent="0">
              <a:buNone/>
            </a:pPr>
            <a:endParaRPr lang="en-US" sz="2000" dirty="0" smtClean="0">
              <a:solidFill>
                <a:schemeClr val="tx1"/>
              </a:solidFill>
            </a:endParaRPr>
          </a:p>
          <a:p>
            <a:pPr marL="0" indent="0">
              <a:buNone/>
            </a:pPr>
            <a:endParaRPr lang="en-US" sz="2000" dirty="0" smtClean="0">
              <a:solidFill>
                <a:schemeClr val="tx1"/>
              </a:solidFill>
            </a:endParaRPr>
          </a:p>
          <a:p>
            <a:pPr marL="0" indent="0">
              <a:buNone/>
            </a:pPr>
            <a:endParaRPr lang="en-US" sz="2000" b="1" i="1" dirty="0">
              <a:solidFill>
                <a:schemeClr val="tx1"/>
              </a:solidFill>
            </a:endParaRPr>
          </a:p>
        </p:txBody>
      </p:sp>
      <p:graphicFrame>
        <p:nvGraphicFramePr>
          <p:cNvPr id="5" name="Chart 4"/>
          <p:cNvGraphicFramePr>
            <a:graphicFrameLocks/>
          </p:cNvGraphicFramePr>
          <p:nvPr>
            <p:extLst>
              <p:ext uri="{D42A27DB-BD31-4B8C-83A1-F6EECF244321}">
                <p14:modId xmlns:p14="http://schemas.microsoft.com/office/powerpoint/2010/main" val="2499381915"/>
              </p:ext>
            </p:extLst>
          </p:nvPr>
        </p:nvGraphicFramePr>
        <p:xfrm>
          <a:off x="2377440" y="1568984"/>
          <a:ext cx="6141720" cy="4039336"/>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1778121" y="243421"/>
            <a:ext cx="7465325"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West End Community Research Advisory Board: Community Survey</a:t>
            </a:r>
            <a:endParaRPr lang="en-US" dirty="0"/>
          </a:p>
        </p:txBody>
      </p:sp>
      <p:pic>
        <p:nvPicPr>
          <p:cNvPr id="8" name="Picture 2" descr="Image result for seven hills neighborhood hou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 y="80432"/>
            <a:ext cx="1672361" cy="148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882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2416" y="1591434"/>
            <a:ext cx="6684264" cy="3986785"/>
          </a:xfrm>
        </p:spPr>
        <p:txBody>
          <a:bodyPr>
            <a:normAutofit fontScale="70000" lnSpcReduction="20000"/>
          </a:bodyPr>
          <a:lstStyle/>
          <a:p>
            <a:pPr fontAlgn="base"/>
            <a:r>
              <a:rPr lang="en-US" dirty="0">
                <a:solidFill>
                  <a:schemeClr val="tx1"/>
                </a:solidFill>
              </a:rPr>
              <a:t>From taking these surveys, who will benefit from it? How will this help the community</a:t>
            </a:r>
            <a:r>
              <a:rPr lang="en-US" dirty="0" smtClean="0">
                <a:solidFill>
                  <a:schemeClr val="tx1"/>
                </a:solidFill>
              </a:rPr>
              <a:t>?</a:t>
            </a:r>
          </a:p>
          <a:p>
            <a:pPr fontAlgn="base"/>
            <a:endParaRPr lang="en-US" sz="1100" dirty="0">
              <a:solidFill>
                <a:schemeClr val="tx1"/>
              </a:solidFill>
            </a:endParaRPr>
          </a:p>
          <a:p>
            <a:pPr fontAlgn="base"/>
            <a:r>
              <a:rPr lang="en-US" dirty="0">
                <a:solidFill>
                  <a:schemeClr val="tx1"/>
                </a:solidFill>
              </a:rPr>
              <a:t>How does your research help the West End?</a:t>
            </a:r>
          </a:p>
          <a:p>
            <a:pPr fontAlgn="base"/>
            <a:endParaRPr lang="en-US" sz="1100" dirty="0" smtClean="0">
              <a:solidFill>
                <a:schemeClr val="tx1"/>
              </a:solidFill>
            </a:endParaRPr>
          </a:p>
          <a:p>
            <a:pPr fontAlgn="base"/>
            <a:r>
              <a:rPr lang="en-US" dirty="0" smtClean="0">
                <a:solidFill>
                  <a:schemeClr val="tx1"/>
                </a:solidFill>
              </a:rPr>
              <a:t>How </a:t>
            </a:r>
            <a:r>
              <a:rPr lang="en-US" dirty="0">
                <a:solidFill>
                  <a:schemeClr val="tx1"/>
                </a:solidFill>
              </a:rPr>
              <a:t>will it change the West End?</a:t>
            </a:r>
          </a:p>
          <a:p>
            <a:pPr fontAlgn="base"/>
            <a:endParaRPr lang="en-US" sz="1100" dirty="0" smtClean="0">
              <a:solidFill>
                <a:schemeClr val="tx1"/>
              </a:solidFill>
            </a:endParaRPr>
          </a:p>
          <a:p>
            <a:pPr fontAlgn="base"/>
            <a:r>
              <a:rPr lang="en-US" dirty="0" smtClean="0">
                <a:solidFill>
                  <a:schemeClr val="tx1"/>
                </a:solidFill>
              </a:rPr>
              <a:t>Not </a:t>
            </a:r>
            <a:r>
              <a:rPr lang="en-US" dirty="0">
                <a:solidFill>
                  <a:schemeClr val="tx1"/>
                </a:solidFill>
              </a:rPr>
              <a:t>willing to participate unless all data and purpose of study belonged solely to residents</a:t>
            </a:r>
            <a:r>
              <a:rPr lang="en-US" dirty="0" smtClean="0">
                <a:solidFill>
                  <a:schemeClr val="tx1"/>
                </a:solidFill>
              </a:rPr>
              <a:t>.</a:t>
            </a:r>
          </a:p>
          <a:p>
            <a:pPr fontAlgn="base"/>
            <a:endParaRPr lang="en-US" sz="1100" dirty="0">
              <a:solidFill>
                <a:schemeClr val="tx1"/>
              </a:solidFill>
            </a:endParaRPr>
          </a:p>
          <a:p>
            <a:pPr fontAlgn="base"/>
            <a:r>
              <a:rPr lang="en-US" dirty="0">
                <a:solidFill>
                  <a:schemeClr val="tx1"/>
                </a:solidFill>
              </a:rPr>
              <a:t>Are there recorded findings accessible to the "lay" public? Where can this information be found about the different studies? </a:t>
            </a:r>
            <a:endParaRPr lang="en-US" dirty="0" smtClean="0">
              <a:solidFill>
                <a:schemeClr val="tx1"/>
              </a:solidFill>
            </a:endParaRPr>
          </a:p>
          <a:p>
            <a:pPr fontAlgn="base"/>
            <a:endParaRPr lang="en-US" sz="1100" dirty="0">
              <a:solidFill>
                <a:schemeClr val="tx1"/>
              </a:solidFill>
            </a:endParaRPr>
          </a:p>
          <a:p>
            <a:pPr fontAlgn="base"/>
            <a:r>
              <a:rPr lang="en-US" dirty="0">
                <a:solidFill>
                  <a:schemeClr val="tx1"/>
                </a:solidFill>
              </a:rPr>
              <a:t>What would the study be? Will it benefit us all</a:t>
            </a:r>
            <a:r>
              <a:rPr lang="en-US" dirty="0" smtClean="0">
                <a:solidFill>
                  <a:schemeClr val="tx1"/>
                </a:solidFill>
              </a:rPr>
              <a:t>?</a:t>
            </a:r>
          </a:p>
          <a:p>
            <a:pPr marL="0" indent="0" fontAlgn="base">
              <a:buNone/>
            </a:pPr>
            <a:endParaRPr lang="en-US" dirty="0" smtClean="0">
              <a:solidFill>
                <a:schemeClr val="tx1"/>
              </a:solidFill>
            </a:endParaRPr>
          </a:p>
          <a:p>
            <a:endParaRPr lang="en-US" dirty="0" smtClean="0">
              <a:solidFill>
                <a:schemeClr val="tx1"/>
              </a:solidFill>
            </a:endParaRPr>
          </a:p>
          <a:p>
            <a:pPr marL="0" indent="0">
              <a:buNone/>
            </a:pPr>
            <a:endParaRPr lang="en-US" dirty="0">
              <a:solidFill>
                <a:schemeClr val="tx1"/>
              </a:solidFill>
            </a:endParaRPr>
          </a:p>
        </p:txBody>
      </p:sp>
      <p:sp>
        <p:nvSpPr>
          <p:cNvPr id="5" name="Title 1"/>
          <p:cNvSpPr txBox="1">
            <a:spLocks/>
          </p:cNvSpPr>
          <p:nvPr/>
        </p:nvSpPr>
        <p:spPr>
          <a:xfrm>
            <a:off x="1778121" y="243421"/>
            <a:ext cx="7465325"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West End Community Research Advisory Board: Community Survey</a:t>
            </a:r>
            <a:endParaRPr lang="en-US" dirty="0"/>
          </a:p>
        </p:txBody>
      </p:sp>
      <p:pic>
        <p:nvPicPr>
          <p:cNvPr id="7" name="Picture 2" descr="Image result for seven hills neighborhood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 y="80432"/>
            <a:ext cx="1672361" cy="148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592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What is a Research Participant Advisory Group?</a:t>
            </a:r>
            <a:endParaRPr lang="en-US" dirty="0"/>
          </a:p>
        </p:txBody>
      </p:sp>
      <p:sp>
        <p:nvSpPr>
          <p:cNvPr id="3" name="Content Placeholder 2"/>
          <p:cNvSpPr>
            <a:spLocks noGrp="1"/>
          </p:cNvSpPr>
          <p:nvPr>
            <p:ph idx="1"/>
          </p:nvPr>
        </p:nvSpPr>
        <p:spPr>
          <a:xfrm>
            <a:off x="440430" y="1814010"/>
            <a:ext cx="8263140" cy="3735020"/>
          </a:xfrm>
        </p:spPr>
        <p:txBody>
          <a:bodyPr>
            <a:normAutofit/>
          </a:bodyPr>
          <a:lstStyle/>
          <a:p>
            <a:r>
              <a:rPr lang="en-US" dirty="0" smtClean="0"/>
              <a:t>Relatively new and innovative approach to informing what and how research is conducted </a:t>
            </a:r>
          </a:p>
          <a:p>
            <a:pPr marL="0" indent="0">
              <a:buNone/>
            </a:pPr>
            <a:r>
              <a:rPr lang="en-US" dirty="0" smtClean="0"/>
              <a:t>	</a:t>
            </a:r>
            <a:r>
              <a:rPr lang="en-US" sz="2400" i="1" dirty="0" smtClean="0"/>
              <a:t>“…studies </a:t>
            </a:r>
            <a:r>
              <a:rPr lang="en-US" sz="2400" i="1" dirty="0"/>
              <a:t>increasingly show that when health care </a:t>
            </a:r>
            <a:r>
              <a:rPr lang="en-US" sz="2400" i="1" dirty="0" smtClean="0"/>
              <a:t>	administrators</a:t>
            </a:r>
            <a:r>
              <a:rPr lang="en-US" sz="2400" i="1" dirty="0"/>
              <a:t>, providers, patients, and </a:t>
            </a:r>
            <a:r>
              <a:rPr lang="en-US" sz="2400" i="1" dirty="0" smtClean="0"/>
              <a:t>families work </a:t>
            </a:r>
            <a:r>
              <a:rPr lang="en-US" sz="2400" i="1" dirty="0"/>
              <a:t>in </a:t>
            </a:r>
            <a:r>
              <a:rPr lang="en-US" sz="2400" i="1" dirty="0" smtClean="0"/>
              <a:t>	partnership</a:t>
            </a:r>
            <a:r>
              <a:rPr lang="en-US" sz="2400" i="1" dirty="0"/>
              <a:t>, the quality and safety of </a:t>
            </a:r>
            <a:r>
              <a:rPr lang="en-US" sz="2400" i="1" dirty="0" smtClean="0"/>
              <a:t>health </a:t>
            </a:r>
            <a:r>
              <a:rPr lang="en-US" sz="2400" i="1" dirty="0"/>
              <a:t>care rise, </a:t>
            </a:r>
            <a:r>
              <a:rPr lang="en-US" sz="2400" i="1" dirty="0" smtClean="0"/>
              <a:t>	costs </a:t>
            </a:r>
            <a:r>
              <a:rPr lang="en-US" sz="2400" i="1" dirty="0"/>
              <a:t>decrease, and provider and </a:t>
            </a:r>
            <a:r>
              <a:rPr lang="en-US" sz="2400" i="1" dirty="0" smtClean="0"/>
              <a:t>patient </a:t>
            </a:r>
            <a:r>
              <a:rPr lang="en-US" sz="2400" i="1" dirty="0"/>
              <a:t>satisfaction </a:t>
            </a:r>
            <a:r>
              <a:rPr lang="en-US" sz="2400" i="1" dirty="0" smtClean="0"/>
              <a:t>	increase” </a:t>
            </a:r>
          </a:p>
          <a:p>
            <a:pPr marL="0" indent="0">
              <a:buNone/>
            </a:pPr>
            <a:r>
              <a:rPr lang="en-US" sz="1600" dirty="0" smtClean="0"/>
              <a:t>	</a:t>
            </a:r>
          </a:p>
          <a:p>
            <a:pPr marL="0" indent="0">
              <a:buNone/>
            </a:pPr>
            <a:r>
              <a:rPr lang="en-US" sz="1600" dirty="0" smtClean="0"/>
              <a:t>	Willis</a:t>
            </a:r>
            <a:r>
              <a:rPr lang="en-US" sz="1600" dirty="0"/>
              <a:t>, R., </a:t>
            </a:r>
            <a:r>
              <a:rPr lang="en-US" sz="1600" dirty="0" err="1"/>
              <a:t>Krichten</a:t>
            </a:r>
            <a:r>
              <a:rPr lang="en-US" sz="1600" dirty="0"/>
              <a:t>, A., </a:t>
            </a:r>
            <a:r>
              <a:rPr lang="en-US" sz="1600" dirty="0" err="1"/>
              <a:t>Eldredge</a:t>
            </a:r>
            <a:r>
              <a:rPr lang="en-US" sz="1600" dirty="0"/>
              <a:t>, K., &amp; Carney, D. (2013). Creating a patient and family </a:t>
            </a:r>
            <a:r>
              <a:rPr lang="en-US" sz="1600" dirty="0" smtClean="0"/>
              <a:t>	advisory </a:t>
            </a:r>
            <a:r>
              <a:rPr lang="en-US" sz="1600" dirty="0"/>
              <a:t>council at a level 1 trauma center. </a:t>
            </a:r>
            <a:r>
              <a:rPr lang="en-US" sz="1600" i="1" dirty="0"/>
              <a:t>Journal of Trauma Nursing, 20</a:t>
            </a:r>
            <a:r>
              <a:rPr lang="en-US" sz="1600" dirty="0"/>
              <a:t>(2), 86-88.</a:t>
            </a:r>
          </a:p>
        </p:txBody>
      </p:sp>
    </p:spTree>
    <p:extLst>
      <p:ext uri="{BB962C8B-B14F-4D97-AF65-F5344CB8AC3E}">
        <p14:creationId xmlns:p14="http://schemas.microsoft.com/office/powerpoint/2010/main" val="32876704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0016" y="1255776"/>
            <a:ext cx="6486144" cy="4428745"/>
          </a:xfrm>
        </p:spPr>
        <p:txBody>
          <a:bodyPr>
            <a:normAutofit fontScale="92500" lnSpcReduction="10000"/>
          </a:bodyPr>
          <a:lstStyle/>
          <a:p>
            <a:pPr fontAlgn="base"/>
            <a:r>
              <a:rPr lang="en-US" sz="2200" dirty="0">
                <a:solidFill>
                  <a:schemeClr val="tx1"/>
                </a:solidFill>
              </a:rPr>
              <a:t>More (research studies) are needed</a:t>
            </a:r>
            <a:r>
              <a:rPr lang="en-US" sz="2200" dirty="0" smtClean="0">
                <a:solidFill>
                  <a:schemeClr val="tx1"/>
                </a:solidFill>
              </a:rPr>
              <a:t>.</a:t>
            </a:r>
          </a:p>
          <a:p>
            <a:pPr fontAlgn="base"/>
            <a:endParaRPr lang="en-US" sz="1000" dirty="0">
              <a:solidFill>
                <a:schemeClr val="tx1"/>
              </a:solidFill>
            </a:endParaRPr>
          </a:p>
          <a:p>
            <a:pPr fontAlgn="base"/>
            <a:r>
              <a:rPr lang="en-US" sz="2200" dirty="0">
                <a:solidFill>
                  <a:schemeClr val="tx1"/>
                </a:solidFill>
              </a:rPr>
              <a:t>Most people don't have any knowledge </a:t>
            </a:r>
            <a:r>
              <a:rPr lang="en-US" sz="2200" dirty="0" smtClean="0">
                <a:solidFill>
                  <a:schemeClr val="tx1"/>
                </a:solidFill>
              </a:rPr>
              <a:t>about what </a:t>
            </a:r>
            <a:r>
              <a:rPr lang="en-US" sz="2200" dirty="0">
                <a:solidFill>
                  <a:schemeClr val="tx1"/>
                </a:solidFill>
              </a:rPr>
              <a:t>research is doing or what's going on and do without our knowledge. They give us $20 and make multimillions</a:t>
            </a:r>
            <a:r>
              <a:rPr lang="en-US" sz="2200" dirty="0" smtClean="0">
                <a:solidFill>
                  <a:schemeClr val="tx1"/>
                </a:solidFill>
              </a:rPr>
              <a:t>.</a:t>
            </a:r>
          </a:p>
          <a:p>
            <a:pPr fontAlgn="base"/>
            <a:endParaRPr lang="en-US" sz="1000" dirty="0">
              <a:solidFill>
                <a:schemeClr val="tx1"/>
              </a:solidFill>
            </a:endParaRPr>
          </a:p>
          <a:p>
            <a:pPr fontAlgn="base"/>
            <a:r>
              <a:rPr lang="en-US" sz="2200" dirty="0">
                <a:solidFill>
                  <a:schemeClr val="tx1"/>
                </a:solidFill>
              </a:rPr>
              <a:t>Will they be relevant to us? How will we know about them? </a:t>
            </a:r>
            <a:endParaRPr lang="en-US" sz="2200" dirty="0" smtClean="0">
              <a:solidFill>
                <a:schemeClr val="tx1"/>
              </a:solidFill>
            </a:endParaRPr>
          </a:p>
          <a:p>
            <a:pPr fontAlgn="base"/>
            <a:endParaRPr lang="en-US" sz="1000" dirty="0">
              <a:solidFill>
                <a:schemeClr val="tx1"/>
              </a:solidFill>
            </a:endParaRPr>
          </a:p>
          <a:p>
            <a:pPr fontAlgn="base"/>
            <a:r>
              <a:rPr lang="en-US" sz="2200" dirty="0">
                <a:solidFill>
                  <a:schemeClr val="tx1"/>
                </a:solidFill>
              </a:rPr>
              <a:t>Do they pay? Who can we go to about the different studies? </a:t>
            </a:r>
            <a:endParaRPr lang="en-US" sz="2200" dirty="0" smtClean="0">
              <a:solidFill>
                <a:schemeClr val="tx1"/>
              </a:solidFill>
            </a:endParaRPr>
          </a:p>
          <a:p>
            <a:pPr fontAlgn="base"/>
            <a:endParaRPr lang="en-US" sz="1000" dirty="0">
              <a:solidFill>
                <a:schemeClr val="tx1"/>
              </a:solidFill>
            </a:endParaRPr>
          </a:p>
          <a:p>
            <a:pPr fontAlgn="base"/>
            <a:r>
              <a:rPr lang="en-US" sz="2200" dirty="0">
                <a:solidFill>
                  <a:schemeClr val="tx1"/>
                </a:solidFill>
              </a:rPr>
              <a:t>Need to know more </a:t>
            </a:r>
            <a:r>
              <a:rPr lang="en-US" sz="2200" dirty="0" smtClean="0">
                <a:solidFill>
                  <a:schemeClr val="tx1"/>
                </a:solidFill>
              </a:rPr>
              <a:t>information</a:t>
            </a:r>
          </a:p>
          <a:p>
            <a:pPr fontAlgn="base"/>
            <a:endParaRPr lang="en-US" sz="1100" dirty="0">
              <a:solidFill>
                <a:schemeClr val="tx1"/>
              </a:solidFill>
            </a:endParaRPr>
          </a:p>
          <a:p>
            <a:pPr fontAlgn="base"/>
            <a:r>
              <a:rPr lang="en-US" sz="2200" dirty="0">
                <a:solidFill>
                  <a:schemeClr val="tx1"/>
                </a:solidFill>
              </a:rPr>
              <a:t>How do we qualify to participate in research studies?</a:t>
            </a:r>
          </a:p>
          <a:p>
            <a:pPr marL="0" indent="0" fontAlgn="base">
              <a:buNone/>
            </a:pPr>
            <a:endParaRPr lang="en-US" dirty="0" smtClean="0">
              <a:solidFill>
                <a:schemeClr val="tx1"/>
              </a:solidFill>
            </a:endParaRPr>
          </a:p>
          <a:p>
            <a:endParaRPr lang="en-US" dirty="0" smtClean="0">
              <a:solidFill>
                <a:schemeClr val="tx1"/>
              </a:solidFill>
            </a:endParaRPr>
          </a:p>
          <a:p>
            <a:pPr marL="0" indent="0">
              <a:buNone/>
            </a:pPr>
            <a:endParaRPr lang="en-US" dirty="0">
              <a:solidFill>
                <a:schemeClr val="tx1"/>
              </a:solidFill>
            </a:endParaRPr>
          </a:p>
        </p:txBody>
      </p:sp>
      <p:sp>
        <p:nvSpPr>
          <p:cNvPr id="5" name="Title 1"/>
          <p:cNvSpPr txBox="1">
            <a:spLocks/>
          </p:cNvSpPr>
          <p:nvPr/>
        </p:nvSpPr>
        <p:spPr>
          <a:xfrm>
            <a:off x="1778121" y="243421"/>
            <a:ext cx="7465325"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West End Community Research Advisory Board: Community Survey</a:t>
            </a:r>
            <a:endParaRPr lang="en-US" dirty="0"/>
          </a:p>
        </p:txBody>
      </p:sp>
      <p:pic>
        <p:nvPicPr>
          <p:cNvPr id="7" name="Picture 2" descr="Image result for seven hills neighborhood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 y="80432"/>
            <a:ext cx="1672361" cy="148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7927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140" y="242726"/>
            <a:ext cx="7285287" cy="1325563"/>
          </a:xfrm>
        </p:spPr>
        <p:txBody>
          <a:bodyPr>
            <a:normAutofit/>
          </a:bodyPr>
          <a:lstStyle/>
          <a:p>
            <a:pPr algn="ctr"/>
            <a:r>
              <a:rPr lang="en-US" dirty="0" smtClean="0"/>
              <a:t>Research Participant Groups: Next Steps</a:t>
            </a:r>
            <a:endParaRPr lang="en-US" dirty="0"/>
          </a:p>
        </p:txBody>
      </p:sp>
      <p:pic>
        <p:nvPicPr>
          <p:cNvPr id="3074" name="Picture 2" descr="Image result for seven hills neighborhood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72" y="123167"/>
            <a:ext cx="1455167" cy="12962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978696" y="2258456"/>
            <a:ext cx="7416157" cy="253388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smtClean="0"/>
              <a:t>Getting the word out:</a:t>
            </a:r>
          </a:p>
          <a:p>
            <a:pPr lvl="2"/>
            <a:r>
              <a:rPr lang="en-US" dirty="0" smtClean="0"/>
              <a:t>Development CCTST Webpage</a:t>
            </a:r>
          </a:p>
          <a:p>
            <a:pPr lvl="2"/>
            <a:r>
              <a:rPr lang="en-US" dirty="0" smtClean="0"/>
              <a:t>Speaking to various groups</a:t>
            </a:r>
          </a:p>
          <a:p>
            <a:pPr lvl="2"/>
            <a:r>
              <a:rPr lang="en-US" dirty="0" smtClean="0"/>
              <a:t>Identifying other places to share the information</a:t>
            </a:r>
          </a:p>
          <a:p>
            <a:pPr lvl="1"/>
            <a:r>
              <a:rPr lang="en-US" dirty="0" smtClean="0"/>
              <a:t>Opportunities for collaboration between groups</a:t>
            </a:r>
          </a:p>
          <a:p>
            <a:pPr lvl="1"/>
            <a:r>
              <a:rPr lang="en-US" dirty="0" smtClean="0"/>
              <a:t>Helping with the development of a UC RPAC</a:t>
            </a:r>
          </a:p>
          <a:p>
            <a:pPr lvl="1"/>
            <a:r>
              <a:rPr lang="en-US" dirty="0" smtClean="0"/>
              <a:t>Development of an RPAC database</a:t>
            </a:r>
          </a:p>
          <a:p>
            <a:pPr marL="457200" lvl="1" indent="0">
              <a:buNone/>
            </a:pPr>
            <a:endParaRPr lang="en-US" dirty="0"/>
          </a:p>
        </p:txBody>
      </p:sp>
    </p:spTree>
    <p:extLst>
      <p:ext uri="{BB962C8B-B14F-4D97-AF65-F5344CB8AC3E}">
        <p14:creationId xmlns:p14="http://schemas.microsoft.com/office/powerpoint/2010/main" val="422087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120"/>
            <a:ext cx="7772400" cy="3297238"/>
          </a:xfrm>
        </p:spPr>
        <p:txBody>
          <a:bodyPr>
            <a:normAutofit/>
          </a:bodyPr>
          <a:lstStyle/>
          <a:p>
            <a:r>
              <a:rPr lang="en-US" sz="5000" dirty="0" smtClean="0"/>
              <a:t>The Power of the Participant Perspective</a:t>
            </a:r>
            <a:r>
              <a:rPr lang="en-US" dirty="0" smtClean="0"/>
              <a:t/>
            </a:r>
            <a:br>
              <a:rPr lang="en-US" dirty="0" smtClean="0"/>
            </a:br>
            <a:r>
              <a:rPr lang="en-US" dirty="0"/>
              <a:t/>
            </a:r>
            <a:br>
              <a:rPr lang="en-US" dirty="0"/>
            </a:br>
            <a:r>
              <a:rPr lang="en-US" dirty="0" smtClean="0"/>
              <a:t>Questions?</a:t>
            </a:r>
            <a:endParaRPr lang="en-US" dirty="0"/>
          </a:p>
        </p:txBody>
      </p:sp>
      <p:sp>
        <p:nvSpPr>
          <p:cNvPr id="3" name="Subtitle 2"/>
          <p:cNvSpPr>
            <a:spLocks noGrp="1"/>
          </p:cNvSpPr>
          <p:nvPr>
            <p:ph type="subTitle" idx="1"/>
          </p:nvPr>
        </p:nvSpPr>
        <p:spPr>
          <a:xfrm>
            <a:off x="1143000" y="4013518"/>
            <a:ext cx="6858000" cy="1655762"/>
          </a:xfrm>
        </p:spPr>
        <p:txBody>
          <a:bodyPr/>
          <a:lstStyle/>
          <a:p>
            <a:pPr>
              <a:spcBef>
                <a:spcPts val="0"/>
              </a:spcBef>
              <a:spcAft>
                <a:spcPts val="600"/>
              </a:spcAft>
            </a:pPr>
            <a:r>
              <a:rPr lang="en-US" dirty="0" smtClean="0"/>
              <a:t>Julie Brinker, MPA</a:t>
            </a:r>
          </a:p>
          <a:p>
            <a:pPr>
              <a:spcBef>
                <a:spcPts val="0"/>
              </a:spcBef>
              <a:spcAft>
                <a:spcPts val="600"/>
              </a:spcAft>
            </a:pPr>
            <a:r>
              <a:rPr lang="en-US" dirty="0" smtClean="0"/>
              <a:t>Research Community Liaison</a:t>
            </a:r>
          </a:p>
          <a:p>
            <a:pPr>
              <a:spcBef>
                <a:spcPts val="0"/>
              </a:spcBef>
              <a:spcAft>
                <a:spcPts val="600"/>
              </a:spcAft>
            </a:pPr>
            <a:r>
              <a:rPr lang="en-US" dirty="0" smtClean="0"/>
              <a:t>Clinical Translation Research Center</a:t>
            </a:r>
            <a:endParaRPr lang="en-US" dirty="0"/>
          </a:p>
        </p:txBody>
      </p:sp>
    </p:spTree>
    <p:extLst>
      <p:ext uri="{BB962C8B-B14F-4D97-AF65-F5344CB8AC3E}">
        <p14:creationId xmlns:p14="http://schemas.microsoft.com/office/powerpoint/2010/main" val="3168620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What is a Research Participant Advisory Group?</a:t>
            </a:r>
            <a:endParaRPr lang="en-US" dirty="0"/>
          </a:p>
        </p:txBody>
      </p:sp>
      <p:sp>
        <p:nvSpPr>
          <p:cNvPr id="3" name="Content Placeholder 2"/>
          <p:cNvSpPr>
            <a:spLocks noGrp="1"/>
          </p:cNvSpPr>
          <p:nvPr>
            <p:ph idx="1"/>
          </p:nvPr>
        </p:nvSpPr>
        <p:spPr>
          <a:xfrm>
            <a:off x="416836" y="2302525"/>
            <a:ext cx="8263140" cy="3183875"/>
          </a:xfrm>
        </p:spPr>
        <p:txBody>
          <a:bodyPr>
            <a:normAutofit fontScale="92500" lnSpcReduction="20000"/>
          </a:bodyPr>
          <a:lstStyle/>
          <a:p>
            <a:r>
              <a:rPr lang="en-US" dirty="0" smtClean="0"/>
              <a:t>Relatively new and innovative approach to informing what and how research is conducted </a:t>
            </a:r>
          </a:p>
          <a:p>
            <a:r>
              <a:rPr lang="en-US" dirty="0" smtClean="0"/>
              <a:t>Modeled </a:t>
            </a:r>
            <a:r>
              <a:rPr lang="en-US" dirty="0"/>
              <a:t>after Patient and Family Advisory </a:t>
            </a:r>
            <a:r>
              <a:rPr lang="en-US" dirty="0" smtClean="0"/>
              <a:t>Councils</a:t>
            </a:r>
          </a:p>
          <a:p>
            <a:endParaRPr lang="en-US" dirty="0" smtClean="0"/>
          </a:p>
          <a:p>
            <a:pPr marL="0" indent="0">
              <a:buNone/>
            </a:pPr>
            <a:r>
              <a:rPr lang="en-US" dirty="0" smtClean="0"/>
              <a:t>At Cincinnati Children’s…. </a:t>
            </a:r>
          </a:p>
          <a:p>
            <a:pPr marL="457200" lvl="1" indent="0">
              <a:buNone/>
            </a:pPr>
            <a:r>
              <a:rPr lang="en-US" i="1" dirty="0" smtClean="0"/>
              <a:t>Research Participant Advisory Groups provide the forum for Research participants, family and/or community members </a:t>
            </a:r>
            <a:r>
              <a:rPr lang="en-US" i="1" dirty="0"/>
              <a:t>to advise and engage with </a:t>
            </a:r>
            <a:r>
              <a:rPr lang="en-US" i="1" dirty="0" smtClean="0"/>
              <a:t>Cincinnati </a:t>
            </a:r>
            <a:r>
              <a:rPr lang="en-US" i="1" dirty="0"/>
              <a:t>Children’s Hospital Medical Center </a:t>
            </a:r>
            <a:r>
              <a:rPr lang="en-US" i="1" dirty="0" smtClean="0"/>
              <a:t>(</a:t>
            </a:r>
            <a:r>
              <a:rPr lang="en-US" i="1" dirty="0"/>
              <a:t>CCHMC) </a:t>
            </a:r>
            <a:r>
              <a:rPr lang="en-US" i="1" dirty="0" smtClean="0"/>
              <a:t>on research </a:t>
            </a:r>
            <a:r>
              <a:rPr lang="en-US" i="1" dirty="0"/>
              <a:t>and its practices at the medical </a:t>
            </a:r>
            <a:r>
              <a:rPr lang="en-US" i="1" dirty="0" smtClean="0"/>
              <a:t>center and/or the Cincinnati community.</a:t>
            </a:r>
            <a:endParaRPr lang="en-US" i="1" dirty="0"/>
          </a:p>
          <a:p>
            <a:endParaRPr lang="en-US" dirty="0"/>
          </a:p>
        </p:txBody>
      </p:sp>
    </p:spTree>
    <p:extLst>
      <p:ext uri="{BB962C8B-B14F-4D97-AF65-F5344CB8AC3E}">
        <p14:creationId xmlns:p14="http://schemas.microsoft.com/office/powerpoint/2010/main" val="2103693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Gathering Participant Input at Cincinnati Children’s </a:t>
            </a:r>
            <a:endParaRPr lang="en-US" dirty="0"/>
          </a:p>
        </p:txBody>
      </p:sp>
      <p:sp>
        <p:nvSpPr>
          <p:cNvPr id="3" name="Content Placeholder 2"/>
          <p:cNvSpPr>
            <a:spLocks noGrp="1"/>
          </p:cNvSpPr>
          <p:nvPr>
            <p:ph idx="1"/>
          </p:nvPr>
        </p:nvSpPr>
        <p:spPr>
          <a:xfrm>
            <a:off x="2555913" y="1738169"/>
            <a:ext cx="6323683" cy="1850834"/>
          </a:xfrm>
        </p:spPr>
        <p:txBody>
          <a:bodyPr>
            <a:normAutofit fontScale="92500" lnSpcReduction="20000"/>
          </a:bodyPr>
          <a:lstStyle/>
          <a:p>
            <a:r>
              <a:rPr lang="en-US" b="1" dirty="0" smtClean="0"/>
              <a:t>Research Participant Advisory Council (RPAC)</a:t>
            </a:r>
          </a:p>
          <a:p>
            <a:pPr lvl="1"/>
            <a:r>
              <a:rPr lang="en-US" dirty="0" smtClean="0"/>
              <a:t>Started February 2015</a:t>
            </a:r>
          </a:p>
          <a:p>
            <a:pPr lvl="1"/>
            <a:r>
              <a:rPr lang="en-US" dirty="0" smtClean="0"/>
              <a:t>Located at Cincinnati Children’s</a:t>
            </a:r>
          </a:p>
          <a:p>
            <a:pPr lvl="1"/>
            <a:r>
              <a:rPr lang="en-US" dirty="0" smtClean="0"/>
              <a:t>Focused on the overall participant experience at Cincinnati Children’s</a:t>
            </a:r>
          </a:p>
          <a:p>
            <a:pPr marL="457200" lvl="1" indent="0">
              <a:buNone/>
            </a:pPr>
            <a:endParaRPr lang="en-US" dirty="0" smtClean="0"/>
          </a:p>
          <a:p>
            <a:endParaRPr lang="en-US" dirty="0" smtClean="0"/>
          </a:p>
          <a:p>
            <a:pPr marL="0" indent="0">
              <a:buNone/>
            </a:pPr>
            <a:endParaRPr lang="en-US" dirty="0"/>
          </a:p>
          <a:p>
            <a:pPr marL="0" indent="0">
              <a:buNone/>
            </a:pPr>
            <a:endParaRPr lang="en-US" dirty="0" smtClean="0"/>
          </a:p>
          <a:p>
            <a:endParaRPr lang="en-US" dirty="0"/>
          </a:p>
        </p:txBody>
      </p:sp>
      <p:pic>
        <p:nvPicPr>
          <p:cNvPr id="3074" name="Picture 2" descr="Image result for photo of cincinnati children's hosp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9" y="1787633"/>
            <a:ext cx="2192851" cy="164463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0" y="3636484"/>
            <a:ext cx="6323683" cy="20041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West End Community Research Participant Advisory Board</a:t>
            </a:r>
          </a:p>
          <a:p>
            <a:pPr lvl="1"/>
            <a:r>
              <a:rPr lang="en-US" dirty="0" smtClean="0"/>
              <a:t>Started June 2016</a:t>
            </a:r>
          </a:p>
          <a:p>
            <a:pPr lvl="1"/>
            <a:r>
              <a:rPr lang="en-US" dirty="0" smtClean="0"/>
              <a:t>Located at Seven Hills Neighborhood Houses in the West End</a:t>
            </a:r>
          </a:p>
          <a:p>
            <a:pPr lvl="1"/>
            <a:r>
              <a:rPr lang="en-US" dirty="0" smtClean="0"/>
              <a:t>Focused on community health and research</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endParaRPr lang="en-US" dirty="0"/>
          </a:p>
        </p:txBody>
      </p:sp>
      <p:pic>
        <p:nvPicPr>
          <p:cNvPr id="4" name="Picture 3"/>
          <p:cNvPicPr>
            <a:picLocks noChangeAspect="1"/>
          </p:cNvPicPr>
          <p:nvPr/>
        </p:nvPicPr>
        <p:blipFill>
          <a:blip r:embed="rId4"/>
          <a:stretch>
            <a:fillRect/>
          </a:stretch>
        </p:blipFill>
        <p:spPr>
          <a:xfrm>
            <a:off x="6433850" y="3597086"/>
            <a:ext cx="2247441" cy="1949499"/>
          </a:xfrm>
          <a:prstGeom prst="rect">
            <a:avLst/>
          </a:prstGeom>
        </p:spPr>
      </p:pic>
    </p:spTree>
    <p:extLst>
      <p:ext uri="{BB962C8B-B14F-4D97-AF65-F5344CB8AC3E}">
        <p14:creationId xmlns:p14="http://schemas.microsoft.com/office/powerpoint/2010/main" val="14712025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RPAC at Children’s</a:t>
            </a:r>
            <a:endParaRPr lang="en-US" dirty="0"/>
          </a:p>
        </p:txBody>
      </p:sp>
      <p:sp>
        <p:nvSpPr>
          <p:cNvPr id="3" name="Content Placeholder 2"/>
          <p:cNvSpPr>
            <a:spLocks noGrp="1"/>
          </p:cNvSpPr>
          <p:nvPr>
            <p:ph idx="1"/>
          </p:nvPr>
        </p:nvSpPr>
        <p:spPr>
          <a:xfrm>
            <a:off x="184824" y="2256320"/>
            <a:ext cx="3660493" cy="3039011"/>
          </a:xfrm>
        </p:spPr>
        <p:txBody>
          <a:bodyPr>
            <a:normAutofit/>
          </a:bodyPr>
          <a:lstStyle/>
          <a:p>
            <a:pPr marL="0" indent="0">
              <a:buNone/>
            </a:pPr>
            <a:r>
              <a:rPr lang="en-US" dirty="0"/>
              <a:t>Becca Harper, DNP, </a:t>
            </a:r>
            <a:r>
              <a:rPr lang="en-US" dirty="0" smtClean="0"/>
              <a:t>RN</a:t>
            </a:r>
          </a:p>
          <a:p>
            <a:r>
              <a:rPr lang="en-US" dirty="0" smtClean="0"/>
              <a:t>Part of Doctoral thesis</a:t>
            </a:r>
          </a:p>
          <a:p>
            <a:r>
              <a:rPr lang="en-US" dirty="0" smtClean="0"/>
              <a:t>Saw need for input from research participants, just like receive input from patients at Children’s</a:t>
            </a:r>
            <a:endParaRPr lang="en-US" dirty="0"/>
          </a:p>
          <a:p>
            <a:pPr marL="0" indent="0">
              <a:buNone/>
            </a:pPr>
            <a:endParaRPr lang="en-US" dirty="0" smtClean="0"/>
          </a:p>
          <a:p>
            <a:endParaRPr lang="en-US" dirty="0"/>
          </a:p>
        </p:txBody>
      </p:sp>
      <p:pic>
        <p:nvPicPr>
          <p:cNvPr id="7" name="Picture 20" descr="H:\RPAC\Marketing-Media-Recruitment\IMG_0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329" y="1785108"/>
            <a:ext cx="4905607" cy="367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393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RPAC at Children’s: </a:t>
            </a:r>
            <a:br>
              <a:rPr lang="en-US" dirty="0" smtClean="0"/>
            </a:br>
            <a:r>
              <a:rPr lang="en-US" dirty="0" smtClean="0"/>
              <a:t>Inspiration for the RPAC</a:t>
            </a:r>
            <a:endParaRPr lang="en-US" dirty="0"/>
          </a:p>
        </p:txBody>
      </p:sp>
      <p:sp>
        <p:nvSpPr>
          <p:cNvPr id="3" name="Content Placeholder 2"/>
          <p:cNvSpPr>
            <a:spLocks noGrp="1"/>
          </p:cNvSpPr>
          <p:nvPr>
            <p:ph idx="1"/>
          </p:nvPr>
        </p:nvSpPr>
        <p:spPr>
          <a:xfrm>
            <a:off x="416836" y="1690689"/>
            <a:ext cx="8760063" cy="4148574"/>
          </a:xfrm>
        </p:spPr>
        <p:txBody>
          <a:bodyPr>
            <a:normAutofit/>
          </a:bodyPr>
          <a:lstStyle/>
          <a:p>
            <a:r>
              <a:rPr lang="en-US" dirty="0" smtClean="0"/>
              <a:t>Patient and Family Advisory Council</a:t>
            </a:r>
          </a:p>
          <a:p>
            <a:r>
              <a:rPr lang="en-US" dirty="0" smtClean="0"/>
              <a:t>IACRN Conference Presentation on Generation R:</a:t>
            </a:r>
            <a:endParaRPr lang="en-US" u="sng" dirty="0">
              <a:hlinkClick r:id="rId3"/>
            </a:endParaRPr>
          </a:p>
          <a:p>
            <a:pPr marL="0" indent="0">
              <a:buNone/>
            </a:pPr>
            <a:r>
              <a:rPr lang="en-US" u="sng" dirty="0" smtClean="0">
                <a:hlinkClick r:id="rId3"/>
              </a:rPr>
              <a:t>http</a:t>
            </a:r>
            <a:r>
              <a:rPr lang="en-US" u="sng" dirty="0">
                <a:hlinkClick r:id="rId3"/>
              </a:rPr>
              <a:t>://www.youtube.com/watch?v=KvamYWTDwQA&amp;sns=em</a:t>
            </a:r>
            <a:endParaRPr lang="en-US" dirty="0"/>
          </a:p>
          <a:p>
            <a:pPr marL="0" indent="0">
              <a:buNone/>
            </a:pPr>
            <a:endParaRPr lang="en-US" dirty="0" smtClean="0"/>
          </a:p>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0738" y="4301789"/>
            <a:ext cx="225742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Image result for generation r young peoples group in eng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00" y="4203723"/>
            <a:ext cx="1883895" cy="13867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6550" y="3866423"/>
            <a:ext cx="2468932" cy="184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95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32150" y="264405"/>
            <a:ext cx="6141950" cy="1112703"/>
          </a:xfrm>
        </p:spPr>
        <p:txBody>
          <a:bodyPr>
            <a:noAutofit/>
          </a:bodyPr>
          <a:lstStyle/>
          <a:p>
            <a:pPr algn="ctr"/>
            <a:r>
              <a:rPr lang="en-US" sz="3600" dirty="0" smtClean="0"/>
              <a:t>The RPAC at Children’s:</a:t>
            </a:r>
            <a:br>
              <a:rPr lang="en-US" sz="3600" dirty="0" smtClean="0"/>
            </a:br>
            <a:r>
              <a:rPr lang="en-US" sz="3600" dirty="0" smtClean="0"/>
              <a:t>The Process</a:t>
            </a:r>
            <a:endParaRPr lang="en-US" sz="3600" dirty="0"/>
          </a:p>
        </p:txBody>
      </p:sp>
      <p:sp>
        <p:nvSpPr>
          <p:cNvPr id="6" name="Text Placeholder 5"/>
          <p:cNvSpPr>
            <a:spLocks noGrp="1"/>
          </p:cNvSpPr>
          <p:nvPr>
            <p:ph type="body" sz="half" idx="2"/>
          </p:nvPr>
        </p:nvSpPr>
        <p:spPr>
          <a:xfrm>
            <a:off x="64103" y="1930436"/>
            <a:ext cx="3340723" cy="3188960"/>
          </a:xfrm>
        </p:spPr>
        <p:txBody>
          <a:bodyPr>
            <a:noAutofit/>
          </a:bodyPr>
          <a:lstStyle/>
          <a:p>
            <a:pPr marL="285750" indent="-285750">
              <a:buFont typeface="Arial" panose="020B0604020202020204" pitchFamily="34" charset="0"/>
              <a:buChar char="•"/>
            </a:pPr>
            <a:r>
              <a:rPr lang="en-US" sz="2400" dirty="0" smtClean="0"/>
              <a:t>Steering Committee Development </a:t>
            </a:r>
          </a:p>
          <a:p>
            <a:pPr marL="285750" indent="-285750">
              <a:buFont typeface="Arial" panose="020B0604020202020204" pitchFamily="34" charset="0"/>
              <a:buChar char="•"/>
            </a:pPr>
            <a:r>
              <a:rPr lang="en-US" sz="2400" dirty="0" smtClean="0"/>
              <a:t>Research                  </a:t>
            </a:r>
          </a:p>
          <a:p>
            <a:pPr marL="285750" indent="-285750">
              <a:buFont typeface="Arial" panose="020B0604020202020204" pitchFamily="34" charset="0"/>
              <a:buChar char="•"/>
            </a:pPr>
            <a:r>
              <a:rPr lang="en-US" sz="2400" dirty="0" smtClean="0"/>
              <a:t>Meet &amp; Greets</a:t>
            </a:r>
          </a:p>
          <a:p>
            <a:pPr marL="285750" indent="-285750">
              <a:buFont typeface="Arial" panose="020B0604020202020204" pitchFamily="34" charset="0"/>
              <a:buChar char="•"/>
            </a:pPr>
            <a:r>
              <a:rPr lang="en-US" sz="2400" dirty="0" smtClean="0"/>
              <a:t>CRP Community Support                                     </a:t>
            </a:r>
          </a:p>
          <a:p>
            <a:pPr marL="285750" indent="-285750">
              <a:buFont typeface="Arial" panose="020B0604020202020204" pitchFamily="34" charset="0"/>
              <a:buChar char="•"/>
            </a:pPr>
            <a:r>
              <a:rPr lang="en-US" sz="2400" dirty="0" smtClean="0"/>
              <a:t>Recruitment Flyers</a:t>
            </a:r>
            <a:endParaRPr lang="en-US" sz="2400" dirty="0"/>
          </a:p>
        </p:txBody>
      </p:sp>
      <p:graphicFrame>
        <p:nvGraphicFramePr>
          <p:cNvPr id="8" name="Object 7"/>
          <p:cNvGraphicFramePr>
            <a:graphicFrameLocks noChangeAspect="1"/>
          </p:cNvGraphicFramePr>
          <p:nvPr>
            <p:extLst>
              <p:ext uri="{D42A27DB-BD31-4B8C-83A1-F6EECF244321}">
                <p14:modId xmlns:p14="http://schemas.microsoft.com/office/powerpoint/2010/main" val="3168841499"/>
              </p:ext>
            </p:extLst>
          </p:nvPr>
        </p:nvGraphicFramePr>
        <p:xfrm>
          <a:off x="3589362" y="1502458"/>
          <a:ext cx="5234598" cy="4044916"/>
        </p:xfrm>
        <a:graphic>
          <a:graphicData uri="http://schemas.openxmlformats.org/presentationml/2006/ole">
            <mc:AlternateContent xmlns:mc="http://schemas.openxmlformats.org/markup-compatibility/2006">
              <mc:Choice xmlns:v="urn:schemas-microsoft-com:vml" Requires="v">
                <p:oleObj spid="_x0000_s2072" name="Acrobat Document" r:id="rId4" imgW="3771884" imgH="2914473" progId="AcroExch.Document.11">
                  <p:embed/>
                </p:oleObj>
              </mc:Choice>
              <mc:Fallback>
                <p:oleObj name="Acrobat Document" r:id="rId4" imgW="3771884" imgH="2914473" progId="AcroExch.Document.11">
                  <p:embed/>
                  <p:pic>
                    <p:nvPicPr>
                      <p:cNvPr id="0" name=""/>
                      <p:cNvPicPr/>
                      <p:nvPr/>
                    </p:nvPicPr>
                    <p:blipFill>
                      <a:blip r:embed="rId5"/>
                      <a:stretch>
                        <a:fillRect/>
                      </a:stretch>
                    </p:blipFill>
                    <p:spPr>
                      <a:xfrm>
                        <a:off x="3589362" y="1502458"/>
                        <a:ext cx="5234598" cy="4044916"/>
                      </a:xfrm>
                      <a:prstGeom prst="rect">
                        <a:avLst/>
                      </a:prstGeom>
                    </p:spPr>
                  </p:pic>
                </p:oleObj>
              </mc:Fallback>
            </mc:AlternateContent>
          </a:graphicData>
        </a:graphic>
      </p:graphicFrame>
    </p:spTree>
    <p:extLst>
      <p:ext uri="{BB962C8B-B14F-4D97-AF65-F5344CB8AC3E}">
        <p14:creationId xmlns:p14="http://schemas.microsoft.com/office/powerpoint/2010/main" val="2185432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RPAC at Children’s:</a:t>
            </a:r>
            <a:br>
              <a:rPr lang="en-US" dirty="0"/>
            </a:br>
            <a:r>
              <a:rPr lang="en-US" dirty="0" smtClean="0"/>
              <a:t>The Details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898782571"/>
              </p:ext>
            </p:extLst>
          </p:nvPr>
        </p:nvGraphicFramePr>
        <p:xfrm>
          <a:off x="5609230" y="2156347"/>
          <a:ext cx="3326570" cy="2570531"/>
        </p:xfrm>
        <a:graphic>
          <a:graphicData uri="http://schemas.openxmlformats.org/presentationml/2006/ole">
            <mc:AlternateContent xmlns:mc="http://schemas.openxmlformats.org/markup-compatibility/2006">
              <mc:Choice xmlns:v="urn:schemas-microsoft-com:vml" Requires="v">
                <p:oleObj spid="_x0000_s1057" name="Acrobat Document" r:id="rId3" imgW="3771884" imgH="2914473" progId="AcroExch.Document.11">
                  <p:embed/>
                </p:oleObj>
              </mc:Choice>
              <mc:Fallback>
                <p:oleObj name="Acrobat Document" r:id="rId3" imgW="3771884" imgH="2914473" progId="AcroExch.Document.11">
                  <p:embed/>
                  <p:pic>
                    <p:nvPicPr>
                      <p:cNvPr id="0" name=""/>
                      <p:cNvPicPr/>
                      <p:nvPr/>
                    </p:nvPicPr>
                    <p:blipFill>
                      <a:blip r:embed="rId4"/>
                      <a:stretch>
                        <a:fillRect/>
                      </a:stretch>
                    </p:blipFill>
                    <p:spPr>
                      <a:xfrm>
                        <a:off x="5609230" y="2156347"/>
                        <a:ext cx="3326570" cy="2570531"/>
                      </a:xfrm>
                      <a:prstGeom prst="rect">
                        <a:avLst/>
                      </a:prstGeom>
                    </p:spPr>
                  </p:pic>
                </p:oleObj>
              </mc:Fallback>
            </mc:AlternateContent>
          </a:graphicData>
        </a:graphic>
      </p:graphicFrame>
      <p:sp>
        <p:nvSpPr>
          <p:cNvPr id="3" name="Content Placeholder 2"/>
          <p:cNvSpPr>
            <a:spLocks noGrp="1"/>
          </p:cNvSpPr>
          <p:nvPr>
            <p:ph idx="1"/>
          </p:nvPr>
        </p:nvSpPr>
        <p:spPr>
          <a:xfrm>
            <a:off x="137331" y="1822450"/>
            <a:ext cx="5471899" cy="3882314"/>
          </a:xfrm>
        </p:spPr>
        <p:txBody>
          <a:bodyPr>
            <a:normAutofit fontScale="77500" lnSpcReduction="20000"/>
          </a:bodyPr>
          <a:lstStyle/>
          <a:p>
            <a:pPr marL="457200" indent="-457200">
              <a:spcBef>
                <a:spcPct val="50000"/>
              </a:spcBef>
              <a:buFont typeface="Arial" panose="020B0604020202020204" pitchFamily="34" charset="0"/>
              <a:buChar char="•"/>
              <a:defRPr/>
            </a:pPr>
            <a:r>
              <a:rPr lang="en-US" dirty="0" smtClean="0"/>
              <a:t>RPAC consists </a:t>
            </a:r>
            <a:r>
              <a:rPr lang="en-US" dirty="0"/>
              <a:t>of  </a:t>
            </a:r>
            <a:r>
              <a:rPr lang="en-US" dirty="0" smtClean="0">
                <a:solidFill>
                  <a:srgbClr val="00B0F0"/>
                </a:solidFill>
              </a:rPr>
              <a:t>30 </a:t>
            </a:r>
            <a:r>
              <a:rPr lang="en-US" dirty="0">
                <a:solidFill>
                  <a:srgbClr val="00B0F0"/>
                </a:solidFill>
              </a:rPr>
              <a:t>research participants </a:t>
            </a:r>
            <a:r>
              <a:rPr lang="en-US" dirty="0"/>
              <a:t>(pediatric and adult) and parents/guardians of research participants. </a:t>
            </a:r>
            <a:endParaRPr lang="en-US" dirty="0" smtClean="0"/>
          </a:p>
          <a:p>
            <a:pPr marL="857250" lvl="1" indent="-457200">
              <a:spcBef>
                <a:spcPct val="50000"/>
              </a:spcBef>
              <a:buFont typeface="Arial" panose="020B0604020202020204" pitchFamily="34" charset="0"/>
              <a:buChar char="•"/>
              <a:defRPr/>
            </a:pPr>
            <a:r>
              <a:rPr lang="en-US" dirty="0" smtClean="0"/>
              <a:t>ages </a:t>
            </a:r>
            <a:r>
              <a:rPr lang="en-US" dirty="0"/>
              <a:t>range from </a:t>
            </a:r>
            <a:r>
              <a:rPr lang="en-US" dirty="0" smtClean="0"/>
              <a:t>12-58 </a:t>
            </a:r>
            <a:r>
              <a:rPr lang="en-US" dirty="0"/>
              <a:t>years. </a:t>
            </a:r>
          </a:p>
          <a:p>
            <a:pPr marL="457200" indent="-457200">
              <a:spcBef>
                <a:spcPct val="50000"/>
              </a:spcBef>
              <a:buFont typeface="Arial" panose="020B0604020202020204" pitchFamily="34" charset="0"/>
              <a:buChar char="•"/>
              <a:defRPr/>
            </a:pPr>
            <a:r>
              <a:rPr lang="en-US" dirty="0" smtClean="0">
                <a:solidFill>
                  <a:srgbClr val="00B0F0"/>
                </a:solidFill>
              </a:rPr>
              <a:t>10 </a:t>
            </a:r>
            <a:r>
              <a:rPr lang="en-US" dirty="0">
                <a:solidFill>
                  <a:srgbClr val="00B0F0"/>
                </a:solidFill>
              </a:rPr>
              <a:t>Staff representatives </a:t>
            </a:r>
            <a:r>
              <a:rPr lang="en-US" dirty="0"/>
              <a:t>who act </a:t>
            </a:r>
            <a:r>
              <a:rPr lang="en-US" dirty="0" smtClean="0"/>
              <a:t>as </a:t>
            </a:r>
            <a:r>
              <a:rPr lang="en-US" dirty="0"/>
              <a:t>content experts and group facilitators for focus groups and discussions</a:t>
            </a:r>
            <a:r>
              <a:rPr lang="en-US" dirty="0" smtClean="0"/>
              <a:t>.</a:t>
            </a:r>
          </a:p>
          <a:p>
            <a:pPr marL="457200" indent="-457200">
              <a:spcBef>
                <a:spcPct val="50000"/>
              </a:spcBef>
              <a:buFont typeface="Arial" panose="020B0604020202020204" pitchFamily="34" charset="0"/>
              <a:buChar char="•"/>
              <a:defRPr/>
            </a:pPr>
            <a:r>
              <a:rPr lang="en-US" dirty="0" smtClean="0"/>
              <a:t>Meet monthly</a:t>
            </a:r>
          </a:p>
          <a:p>
            <a:pPr marL="457200" indent="-457200">
              <a:spcBef>
                <a:spcPct val="50000"/>
              </a:spcBef>
              <a:buFont typeface="Arial" panose="020B0604020202020204" pitchFamily="34" charset="0"/>
              <a:buChar char="•"/>
              <a:defRPr/>
            </a:pPr>
            <a:r>
              <a:rPr lang="en-US" dirty="0" smtClean="0"/>
              <a:t>Onsite at Children’s</a:t>
            </a:r>
          </a:p>
          <a:p>
            <a:pPr marL="457200" indent="-457200">
              <a:spcBef>
                <a:spcPct val="50000"/>
              </a:spcBef>
              <a:buFont typeface="Arial" panose="020B0604020202020204" pitchFamily="34" charset="0"/>
              <a:buChar char="•"/>
              <a:defRPr/>
            </a:pPr>
            <a:r>
              <a:rPr lang="en-US" dirty="0" smtClean="0"/>
              <a:t>Food provided</a:t>
            </a:r>
          </a:p>
          <a:p>
            <a:pPr marL="457200" indent="-457200">
              <a:spcBef>
                <a:spcPct val="50000"/>
              </a:spcBef>
              <a:buFont typeface="Arial" panose="020B0604020202020204" pitchFamily="34" charset="0"/>
              <a:buChar char="•"/>
              <a:defRPr/>
            </a:pPr>
            <a:r>
              <a:rPr lang="en-US" dirty="0" smtClean="0"/>
              <a:t>Transportation vouchers offered</a:t>
            </a:r>
            <a:endParaRPr lang="en-US" dirty="0"/>
          </a:p>
        </p:txBody>
      </p:sp>
    </p:spTree>
    <p:extLst>
      <p:ext uri="{BB962C8B-B14F-4D97-AF65-F5344CB8AC3E}">
        <p14:creationId xmlns:p14="http://schemas.microsoft.com/office/powerpoint/2010/main" val="2815034412"/>
      </p:ext>
    </p:extLst>
  </p:cSld>
  <p:clrMapOvr>
    <a:masterClrMapping/>
  </p:clrMapOvr>
</p:sld>
</file>

<file path=ppt/theme/theme1.xml><?xml version="1.0" encoding="utf-8"?>
<a:theme xmlns:a="http://schemas.openxmlformats.org/drawingml/2006/main" name="Rule_4_3_Teal">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le_4_3_Purple" id="{4F346DD2-619B-C740-A819-19DB8C67DB4B}" vid="{6CDF5465-367B-D542-A2E6-731D16D439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Rule_4_3_Teal.potx</Template>
  <TotalTime>10732</TotalTime>
  <Words>1567</Words>
  <Application>Microsoft Office PowerPoint</Application>
  <PresentationFormat>On-screen Show (4:3)</PresentationFormat>
  <Paragraphs>270</Paragraphs>
  <Slides>32</Slides>
  <Notes>27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8" baseType="lpstr">
      <vt:lpstr>ＭＳ Ｐゴシック</vt:lpstr>
      <vt:lpstr>Arial</vt:lpstr>
      <vt:lpstr>Calibri</vt:lpstr>
      <vt:lpstr>Calibri Light</vt:lpstr>
      <vt:lpstr>Rule_4_3_Teal</vt:lpstr>
      <vt:lpstr>Acrobat Document</vt:lpstr>
      <vt:lpstr>The Power of the Participant Perspective</vt:lpstr>
      <vt:lpstr>Objectives for this Presentation</vt:lpstr>
      <vt:lpstr>What is a Research Participant Advisory Group?</vt:lpstr>
      <vt:lpstr>What is a Research Participant Advisory Group?</vt:lpstr>
      <vt:lpstr>Gathering Participant Input at Cincinnati Children’s </vt:lpstr>
      <vt:lpstr>The RPAC at Children’s</vt:lpstr>
      <vt:lpstr>The RPAC at Children’s:  Inspiration for the RPAC</vt:lpstr>
      <vt:lpstr>The RPAC at Children’s: The Process</vt:lpstr>
      <vt:lpstr>The RPAC at Children’s: The Details</vt:lpstr>
      <vt:lpstr>PowerPoint Presentation</vt:lpstr>
      <vt:lpstr>The RPAC at Children’s: Objectives</vt:lpstr>
      <vt:lpstr>The RPAC at Children’s: Improving Research</vt:lpstr>
      <vt:lpstr>RPAC at Children’s:  Success Story</vt:lpstr>
      <vt:lpstr>West End Community Research Advisory Board</vt:lpstr>
      <vt:lpstr>West End Community Research Advisory Board</vt:lpstr>
      <vt:lpstr>West End Community Research Advisory Board</vt:lpstr>
      <vt:lpstr>West End Community Research Advisory Board: Objectives</vt:lpstr>
      <vt:lpstr>West End Community Research Advisory Board: Objectives</vt:lpstr>
      <vt:lpstr>West End Community Research Advisory Board:  In Their Own Words…</vt:lpstr>
      <vt:lpstr>West End Community Research Advisory Board:  In Their Own Words…</vt:lpstr>
      <vt:lpstr>West End Community Research Advisory Board: Projects</vt:lpstr>
      <vt:lpstr>West End Community Research Advisory Board: Community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Participant Groups: Next Steps</vt:lpstr>
      <vt:lpstr>The Power of the Participant Perspective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Diederichs, Anna</dc:creator>
  <cp:lastModifiedBy>Brunner, Lori</cp:lastModifiedBy>
  <cp:revision>53</cp:revision>
  <dcterms:created xsi:type="dcterms:W3CDTF">2016-06-28T16:48:42Z</dcterms:created>
  <dcterms:modified xsi:type="dcterms:W3CDTF">2016-10-03T12:16:27Z</dcterms:modified>
</cp:coreProperties>
</file>