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4" r:id="rId2"/>
    <p:sldId id="261" r:id="rId3"/>
    <p:sldId id="263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73669" autoAdjust="0"/>
  </p:normalViewPr>
  <p:slideViewPr>
    <p:cSldViewPr snapToGrid="0">
      <p:cViewPr varScale="1">
        <p:scale>
          <a:sx n="49" d="100"/>
          <a:sy n="49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813570060423158E-2"/>
          <c:y val="0.11695906432748537"/>
          <c:w val="0.91418642993957688"/>
          <c:h val="0.5902813464106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Twitter</c:v>
                </c:pt>
                <c:pt idx="1">
                  <c:v>Facebook</c:v>
                </c:pt>
                <c:pt idx="2">
                  <c:v>LinkedIn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594</c:v>
                </c:pt>
                <c:pt idx="1">
                  <c:v>698</c:v>
                </c:pt>
                <c:pt idx="2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A-4826-B155-1F00CD6930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Twitter</c:v>
                </c:pt>
                <c:pt idx="1">
                  <c:v>Facebook</c:v>
                </c:pt>
                <c:pt idx="2">
                  <c:v>LinkedIn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897</c:v>
                </c:pt>
                <c:pt idx="1">
                  <c:v>843</c:v>
                </c:pt>
                <c:pt idx="2">
                  <c:v>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A-4826-B155-1F00CD6930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Twitter</c:v>
                </c:pt>
                <c:pt idx="1">
                  <c:v>Facebook</c:v>
                </c:pt>
                <c:pt idx="2">
                  <c:v>LinkedIn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1353</c:v>
                </c:pt>
                <c:pt idx="1">
                  <c:v>1002</c:v>
                </c:pt>
                <c:pt idx="2">
                  <c:v>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A-4826-B155-1F00CD693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098288"/>
        <c:axId val="519102552"/>
        <c:axId val="0"/>
      </c:bar3DChart>
      <c:catAx>
        <c:axId val="51909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02552"/>
        <c:crosses val="autoZero"/>
        <c:auto val="1"/>
        <c:lblAlgn val="ctr"/>
        <c:lblOffset val="100"/>
        <c:noMultiLvlLbl val="0"/>
      </c:catAx>
      <c:valAx>
        <c:axId val="51910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9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A17D-9A5C-4FA4-BFB0-C34DD1FED65B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D4E1-017B-4823-82BA-0608A8C3A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Chair:</a:t>
            </a:r>
            <a:r>
              <a:rPr lang="en-US" sz="1600" dirty="0"/>
              <a:t> </a:t>
            </a:r>
            <a:r>
              <a:rPr lang="en-US" sz="1600" b="1" dirty="0"/>
              <a:t>Georgie Cusack</a:t>
            </a:r>
            <a:r>
              <a:rPr lang="en-US" sz="1600" dirty="0"/>
              <a:t>, </a:t>
            </a:r>
            <a:r>
              <a:rPr lang="en-US" sz="1400" dirty="0"/>
              <a:t>National Heart, Lung and Blood Institute, NIH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Jennifer Allison, </a:t>
            </a:r>
            <a:r>
              <a:rPr lang="en-US" altLang="en-US" sz="1400" dirty="0">
                <a:ea typeface="ＭＳ Ｐゴシック" pitchFamily="34" charset="-128"/>
                <a:cs typeface="Arial" panose="020B0604020202020204" pitchFamily="34" charset="0"/>
              </a:rPr>
              <a:t>NIHR CRF Southampton UK 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Laura Baker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Seattle Children’s Research Institute, Seattle, Washington</a:t>
            </a:r>
            <a:endParaRPr lang="en-US" altLang="en-US" sz="18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Candida Barlow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Nurse Consultant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Brian </a:t>
            </a:r>
            <a:r>
              <a:rPr lang="en-US" altLang="en-US" sz="1800" b="1" dirty="0" err="1">
                <a:ea typeface="ＭＳ Ｐゴシック" pitchFamily="34" charset="-128"/>
                <a:cs typeface="Arial" panose="020B0604020202020204" pitchFamily="34" charset="0"/>
              </a:rPr>
              <a:t>Beardslee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The Dana-Farber Cancer Institute, Boston, Mass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Gordon Hill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Glasgow Caledonian University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, UK</a:t>
            </a:r>
          </a:p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Mary Jackson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National Institutes of Allergy and Infectious Diseases, NIH, Bethesda, MD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Terry Jeffs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Georgetown University, Clinical Research Unit, Washington, DC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Catherine Ricciardi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1200" dirty="0">
                <a:ea typeface="ＭＳ Ｐゴシック" pitchFamily="34" charset="-128"/>
                <a:cs typeface="Arial" panose="020B0604020202020204" pitchFamily="34" charset="0"/>
              </a:rPr>
              <a:t>MIT Harvard Catalyst CTSA, Cambridge, Mass</a:t>
            </a:r>
          </a:p>
          <a:p>
            <a:pPr defTabSz="827088"/>
            <a:r>
              <a:rPr lang="en-US" altLang="en-US" sz="1800" b="1" dirty="0">
                <a:ea typeface="ＭＳ Ｐゴシック" pitchFamily="34" charset="-128"/>
                <a:cs typeface="Arial" panose="020B0604020202020204" pitchFamily="34" charset="0"/>
              </a:rPr>
              <a:t>Cameron Sze</a:t>
            </a:r>
            <a:r>
              <a:rPr lang="en-US" altLang="en-US" sz="1800" dirty="0"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1200" dirty="0">
                <a:ea typeface="ＭＳ Ｐゴシック" pitchFamily="34" charset="-128"/>
                <a:cs typeface="Arial" panose="020B0604020202020204" pitchFamily="34" charset="0"/>
              </a:rPr>
              <a:t>The Dana-Farber Cancer Institute, Boston, Mass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BD4E1-017B-4823-82BA-0608A8C3A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Website:  hyperlink:</a:t>
            </a:r>
          </a:p>
          <a:p>
            <a:r>
              <a:rPr lang="en-US" dirty="0"/>
              <a:t>Board of Directors</a:t>
            </a:r>
          </a:p>
          <a:p>
            <a:r>
              <a:rPr lang="en-US" dirty="0"/>
              <a:t>Leadership Program</a:t>
            </a:r>
          </a:p>
          <a:p>
            <a:r>
              <a:rPr lang="en-US" dirty="0"/>
              <a:t>Committees </a:t>
            </a:r>
          </a:p>
          <a:p>
            <a:r>
              <a:rPr lang="en-US" dirty="0"/>
              <a:t>Nomination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Policies</a:t>
            </a:r>
          </a:p>
          <a:p>
            <a:r>
              <a:rPr lang="en-US" dirty="0"/>
              <a:t>Bylaws</a:t>
            </a:r>
          </a:p>
          <a:p>
            <a:r>
              <a:rPr lang="en-US" dirty="0"/>
              <a:t>Privacy Policy</a:t>
            </a:r>
          </a:p>
          <a:p>
            <a:endParaRPr lang="en-US" dirty="0"/>
          </a:p>
          <a:p>
            <a:r>
              <a:rPr lang="en-US" dirty="0"/>
              <a:t>Membership-institutional</a:t>
            </a:r>
          </a:p>
          <a:p>
            <a:r>
              <a:rPr lang="en-US" dirty="0"/>
              <a:t>Chapters</a:t>
            </a:r>
          </a:p>
          <a:p>
            <a:r>
              <a:rPr lang="en-US" dirty="0"/>
              <a:t>Membership Directory</a:t>
            </a:r>
          </a:p>
          <a:p>
            <a:r>
              <a:rPr lang="en-US" dirty="0"/>
              <a:t>Renewal</a:t>
            </a:r>
          </a:p>
          <a:p>
            <a:r>
              <a:rPr lang="en-US" dirty="0"/>
              <a:t>Online Contacts</a:t>
            </a:r>
          </a:p>
          <a:p>
            <a:endParaRPr lang="en-US" dirty="0"/>
          </a:p>
          <a:p>
            <a:r>
              <a:rPr lang="en-US" dirty="0"/>
              <a:t>Education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Publications/Presentations</a:t>
            </a:r>
          </a:p>
          <a:p>
            <a:r>
              <a:rPr lang="en-US" dirty="0"/>
              <a:t>Webinars</a:t>
            </a:r>
          </a:p>
          <a:p>
            <a:endParaRPr lang="en-US" dirty="0"/>
          </a:p>
          <a:p>
            <a:r>
              <a:rPr lang="en-US" dirty="0"/>
              <a:t>Conference Info</a:t>
            </a:r>
          </a:p>
          <a:p>
            <a:endParaRPr lang="en-US" dirty="0"/>
          </a:p>
          <a:p>
            <a:r>
              <a:rPr lang="en-US" dirty="0"/>
              <a:t>Discussion Board-Job opportunities, In the Loop Issues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Loop: hyperlink- highlighted committee members and publications and presentations sent to us over the last year </a:t>
            </a:r>
          </a:p>
          <a:p>
            <a:endParaRPr lang="en-US" dirty="0"/>
          </a:p>
          <a:p>
            <a:r>
              <a:rPr lang="en-US" dirty="0"/>
              <a:t>Twitter-594 in 2016 to 1353 in 2018. Twitter Chat scheduled as we speak</a:t>
            </a:r>
          </a:p>
          <a:p>
            <a:endParaRPr lang="en-US" dirty="0"/>
          </a:p>
          <a:p>
            <a:r>
              <a:rPr lang="en-US" dirty="0"/>
              <a:t>Facebook-698 I 2016 to 1012 I 2018</a:t>
            </a:r>
          </a:p>
          <a:p>
            <a:endParaRPr lang="en-US" dirty="0"/>
          </a:p>
          <a:p>
            <a:r>
              <a:rPr lang="en-US" dirty="0"/>
              <a:t>Linked In-793 in 2016 to 837 in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D4E1-017B-4823-82BA-0608A8C3A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Egypt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Malawi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Africa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Tanzania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Zambia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Saudi Arabia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Zealand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Ireland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Kingdom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America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BD4E1-017B-4823-82BA-0608A8C3A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D1B0-20FC-4A00-93E3-9A83E043C0F8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72ED-2FDD-4CD9-AFA5-B7FED602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C0DF-FDBA-4C40-A8A2-64130DFE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900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8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8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Marketing Committee</a:t>
            </a:r>
            <a:endParaRPr lang="en-US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7B977797-160A-4597-AE92-16B3A32B7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2242" y="2089293"/>
            <a:ext cx="1792080" cy="162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24F0E2-7FD6-470F-8755-A5C58FB09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97" y="2190442"/>
            <a:ext cx="2099712" cy="146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915CC0-B6E6-4BB9-8FAC-27B07E9E9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63" y="4358427"/>
            <a:ext cx="1902734" cy="1546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462844-3B34-4F4E-A766-DAEE93BC63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9" y="4487239"/>
            <a:ext cx="1716931" cy="1513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C9A5D8-410F-470C-8819-286EB8BB6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9" y="2017762"/>
            <a:ext cx="1633114" cy="1766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24656D-A3EA-448E-8250-DF178A8D3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173254" y="4491349"/>
            <a:ext cx="1469219" cy="140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628B82-3C27-4D81-9450-45DDCA18F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1" y="4417123"/>
            <a:ext cx="1619049" cy="16004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A8BC84-79B2-4D3B-B611-47F6B6DDC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10" y="4509218"/>
            <a:ext cx="2067544" cy="146989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FD59B0A-55C1-4F1D-92B9-D114ADC9BC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28" y="2089293"/>
            <a:ext cx="1619048" cy="163809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CC070D6-D4DA-4125-BF13-FE7F12865A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66" y="2166531"/>
            <a:ext cx="2044431" cy="146921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28E88D4-EA8B-4591-A870-586339A908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21740"/>
          <a:stretch/>
        </p:blipFill>
        <p:spPr>
          <a:xfrm>
            <a:off x="10039706" y="27324"/>
            <a:ext cx="2163731" cy="12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8261-E4D0-4E20-881C-87764E98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2500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Marketing Committee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5FA9-BD8D-478E-84B9-EEF2BEE2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1" y="15482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3C60"/>
                </a:solidFill>
              </a:rPr>
              <a:t>Goals</a:t>
            </a:r>
          </a:p>
          <a:p>
            <a:r>
              <a:rPr lang="en-US" dirty="0">
                <a:solidFill>
                  <a:srgbClr val="0C3C60"/>
                </a:solidFill>
              </a:rPr>
              <a:t>Promote awareness of IACRN </a:t>
            </a:r>
          </a:p>
          <a:p>
            <a:r>
              <a:rPr lang="en-US" dirty="0">
                <a:solidFill>
                  <a:srgbClr val="0C3C60"/>
                </a:solidFill>
              </a:rPr>
              <a:t>Increase Association membership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Accomplishments</a:t>
            </a:r>
          </a:p>
          <a:p>
            <a:r>
              <a:rPr lang="en-US" dirty="0">
                <a:solidFill>
                  <a:srgbClr val="002060"/>
                </a:solidFill>
              </a:rPr>
              <a:t>Newly designed website</a:t>
            </a:r>
          </a:p>
          <a:p>
            <a:r>
              <a:rPr lang="en-US" dirty="0">
                <a:solidFill>
                  <a:srgbClr val="002060"/>
                </a:solidFill>
              </a:rPr>
              <a:t>Reinvigorated </a:t>
            </a:r>
            <a:r>
              <a:rPr lang="en-US" i="1" dirty="0">
                <a:solidFill>
                  <a:srgbClr val="002060"/>
                </a:solidFill>
              </a:rPr>
              <a:t>In the Loop </a:t>
            </a:r>
            <a:r>
              <a:rPr lang="en-US" dirty="0">
                <a:solidFill>
                  <a:srgbClr val="002060"/>
                </a:solidFill>
              </a:rPr>
              <a:t>newsletter</a:t>
            </a:r>
          </a:p>
          <a:p>
            <a:r>
              <a:rPr lang="en-US" dirty="0">
                <a:solidFill>
                  <a:srgbClr val="002060"/>
                </a:solidFill>
              </a:rPr>
              <a:t>Increased social media awareness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DDC8D-1768-4240-9462-F4F6599BB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21740"/>
          <a:stretch/>
        </p:blipFill>
        <p:spPr>
          <a:xfrm>
            <a:off x="10039706" y="27324"/>
            <a:ext cx="2163731" cy="12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C057-B88C-402E-99DB-2ED6A49D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8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Marketing Committee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09D20-2163-46CB-B4FD-AA283F6A3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087" y="1832125"/>
            <a:ext cx="5257800" cy="2751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26457-37BD-4316-88C6-0854C4A32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932" y="1832125"/>
            <a:ext cx="3504843" cy="2760947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F90B499-99DC-4209-8F4D-B61ED9689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835816"/>
              </p:ext>
            </p:extLst>
          </p:nvPr>
        </p:nvGraphicFramePr>
        <p:xfrm>
          <a:off x="2586038" y="4686300"/>
          <a:ext cx="6524982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52541B4-1BB7-4342-9093-392DC276F5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21740"/>
          <a:stretch/>
        </p:blipFill>
        <p:spPr>
          <a:xfrm>
            <a:off x="10039706" y="27324"/>
            <a:ext cx="2163731" cy="12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0D5D-4CB2-4C60-8783-43B5AC36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Marketing Committee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D98D-7801-4170-91F5-8EEBFF9D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IACRN membership active and pending: 337</a:t>
            </a:r>
          </a:p>
          <a:p>
            <a:r>
              <a:rPr lang="en-US" sz="4000" dirty="0">
                <a:solidFill>
                  <a:srgbClr val="0070C0"/>
                </a:solidFill>
              </a:rPr>
              <a:t>New members in last year-169</a:t>
            </a:r>
          </a:p>
          <a:p>
            <a:r>
              <a:rPr lang="en-US" sz="4000" dirty="0">
                <a:solidFill>
                  <a:srgbClr val="0070C0"/>
                </a:solidFill>
              </a:rPr>
              <a:t>Lapsed members: 137</a:t>
            </a:r>
          </a:p>
          <a:p>
            <a:r>
              <a:rPr lang="en-US" sz="4000" dirty="0">
                <a:solidFill>
                  <a:srgbClr val="0070C0"/>
                </a:solidFill>
              </a:rPr>
              <a:t>States represented: 31		  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International: 63</a:t>
            </a:r>
          </a:p>
          <a:p>
            <a:r>
              <a:rPr lang="en-US" sz="4000" dirty="0">
                <a:solidFill>
                  <a:srgbClr val="0070C0"/>
                </a:solidFill>
              </a:rPr>
              <a:t>Countries: 21</a:t>
            </a:r>
          </a:p>
          <a:p>
            <a:r>
              <a:rPr lang="en-US" sz="4000" dirty="0">
                <a:solidFill>
                  <a:srgbClr val="0070C0"/>
                </a:solidFill>
              </a:rPr>
              <a:t>Continents: 5 </a:t>
            </a:r>
            <a:r>
              <a:rPr lang="en-US" sz="3600" dirty="0"/>
              <a:t>	</a:t>
            </a:r>
            <a:r>
              <a:rPr lang="en-US" dirty="0"/>
              <a:t>		    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7B92A-21CC-4C77-ABD8-8AE8FE3F4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21740"/>
          <a:stretch/>
        </p:blipFill>
        <p:spPr>
          <a:xfrm>
            <a:off x="10039706" y="27324"/>
            <a:ext cx="2163731" cy="12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309</Words>
  <Application>Microsoft Office PowerPoint</Application>
  <PresentationFormat>Widescreen</PresentationFormat>
  <Paragraphs>115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Membership &amp; Marketing Committee</vt:lpstr>
      <vt:lpstr>Membership &amp; Marketing Committee</vt:lpstr>
      <vt:lpstr>Membership &amp; Marketing Committee</vt:lpstr>
      <vt:lpstr>Membership &amp; Marketing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Board of Directors</dc:title>
  <dc:creator>Samantha</dc:creator>
  <cp:lastModifiedBy>Cusack, Georgie (NIH/NHLBI) [E]</cp:lastModifiedBy>
  <cp:revision>33</cp:revision>
  <dcterms:created xsi:type="dcterms:W3CDTF">2018-09-13T17:04:15Z</dcterms:created>
  <dcterms:modified xsi:type="dcterms:W3CDTF">2019-06-30T17:35:08Z</dcterms:modified>
</cp:coreProperties>
</file>