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7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5" autoAdjust="0"/>
    <p:restoredTop sz="94677" autoAdjust="0"/>
  </p:normalViewPr>
  <p:slideViewPr>
    <p:cSldViewPr snapToGrid="0">
      <p:cViewPr varScale="1">
        <p:scale>
          <a:sx n="118" d="100"/>
          <a:sy n="118" d="100"/>
        </p:scale>
        <p:origin x="54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hl-share.nhlbi.nih.gov\DIRHome\GCusack\IACRN%20Marketing%20Committee\IACRN%202018\Conference\Business%20Meeting\Stat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Twitter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594</c:v>
                </c:pt>
                <c:pt idx="1">
                  <c:v>897</c:v>
                </c:pt>
                <c:pt idx="2">
                  <c:v>1353</c:v>
                </c:pt>
                <c:pt idx="3">
                  <c:v>1625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35-4E51-95EA-F15071BFF04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Facebook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698</c:v>
                </c:pt>
                <c:pt idx="1">
                  <c:v>843</c:v>
                </c:pt>
                <c:pt idx="2">
                  <c:v>1002</c:v>
                </c:pt>
                <c:pt idx="3">
                  <c:v>1150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935-4E51-95EA-F15071BFF04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LinkedIn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Sheet1!$D$2:$D$5</c:f>
              <c:numCache>
                <c:formatCode>General</c:formatCode>
                <c:ptCount val="4"/>
                <c:pt idx="0">
                  <c:v>793</c:v>
                </c:pt>
                <c:pt idx="1">
                  <c:v>807</c:v>
                </c:pt>
                <c:pt idx="2">
                  <c:v>837</c:v>
                </c:pt>
                <c:pt idx="3">
                  <c:v>885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935-4E51-95EA-F15071BFF0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29859048"/>
        <c:axId val="629873152"/>
        <c:axId val="0"/>
      </c:bar3DChart>
      <c:catAx>
        <c:axId val="629859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9873152"/>
        <c:crosses val="autoZero"/>
        <c:auto val="1"/>
        <c:lblAlgn val="ctr"/>
        <c:lblOffset val="100"/>
        <c:noMultiLvlLbl val="0"/>
      </c:catAx>
      <c:valAx>
        <c:axId val="629873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98590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3873D0-3BA1-4BCC-9672-3EA62215FCE2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2A90EB-3F84-4E86-8BBE-5B6545BE9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591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2A90EB-3F84-4E86-8BBE-5B6545BE9B9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9123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2D1B0-20FC-4A00-93E3-9A83E043C0F8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C72ED-2FDD-4CD9-AFA5-B7FED6022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043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2D1B0-20FC-4A00-93E3-9A83E043C0F8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C72ED-2FDD-4CD9-AFA5-B7FED6022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48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2D1B0-20FC-4A00-93E3-9A83E043C0F8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C72ED-2FDD-4CD9-AFA5-B7FED6022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909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2D1B0-20FC-4A00-93E3-9A83E043C0F8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C72ED-2FDD-4CD9-AFA5-B7FED6022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092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2D1B0-20FC-4A00-93E3-9A83E043C0F8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C72ED-2FDD-4CD9-AFA5-B7FED6022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798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2D1B0-20FC-4A00-93E3-9A83E043C0F8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C72ED-2FDD-4CD9-AFA5-B7FED6022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827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2D1B0-20FC-4A00-93E3-9A83E043C0F8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C72ED-2FDD-4CD9-AFA5-B7FED6022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155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2D1B0-20FC-4A00-93E3-9A83E043C0F8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C72ED-2FDD-4CD9-AFA5-B7FED6022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103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2D1B0-20FC-4A00-93E3-9A83E043C0F8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C72ED-2FDD-4CD9-AFA5-B7FED6022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665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2D1B0-20FC-4A00-93E3-9A83E043C0F8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C72ED-2FDD-4CD9-AFA5-B7FED6022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305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2D1B0-20FC-4A00-93E3-9A83E043C0F8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C72ED-2FDD-4CD9-AFA5-B7FED6022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034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2D1B0-20FC-4A00-93E3-9A83E043C0F8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C72ED-2FDD-4CD9-AFA5-B7FED6022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537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rgbClr val="0087C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Membership, Marketing and 	Communications 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177" y="1483800"/>
            <a:ext cx="2917688" cy="53742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2600" b="1" u="sng" dirty="0">
                <a:latin typeface="Arial Narrow" panose="020B0606020202030204" pitchFamily="34" charset="0"/>
              </a:rPr>
              <a:t>Members</a:t>
            </a:r>
          </a:p>
          <a:p>
            <a:r>
              <a:rPr lang="en-US" sz="1900" b="1" dirty="0">
                <a:latin typeface="Arial Narrow" panose="020B0606020202030204" pitchFamily="34" charset="0"/>
              </a:rPr>
              <a:t>Chair:</a:t>
            </a:r>
            <a:r>
              <a:rPr lang="en-US" sz="1900" dirty="0">
                <a:latin typeface="Arial Narrow" panose="020B0606020202030204" pitchFamily="34" charset="0"/>
              </a:rPr>
              <a:t> Georgie Cusack-National Institutes of Health</a:t>
            </a:r>
          </a:p>
          <a:p>
            <a:r>
              <a:rPr lang="en-US" sz="1900" b="1" dirty="0">
                <a:latin typeface="Arial Narrow" panose="020B0606020202030204" pitchFamily="34" charset="0"/>
              </a:rPr>
              <a:t>Co-Chair:</a:t>
            </a:r>
            <a:r>
              <a:rPr lang="en-US" sz="1900" dirty="0">
                <a:latin typeface="Arial Narrow" panose="020B0606020202030204" pitchFamily="34" charset="0"/>
              </a:rPr>
              <a:t> Terry Jeffs-Georgetown University </a:t>
            </a:r>
          </a:p>
          <a:p>
            <a:r>
              <a:rPr lang="en-US" sz="1900" b="1" dirty="0">
                <a:latin typeface="Arial Narrow" panose="020B0606020202030204" pitchFamily="34" charset="0"/>
              </a:rPr>
              <a:t>Board Liaison: </a:t>
            </a:r>
            <a:r>
              <a:rPr lang="en-US" sz="1900" dirty="0">
                <a:latin typeface="Arial Narrow" panose="020B0606020202030204" pitchFamily="34" charset="0"/>
              </a:rPr>
              <a:t>Laura Baker, Children's Hospital</a:t>
            </a:r>
          </a:p>
          <a:p>
            <a:r>
              <a:rPr lang="en-US" sz="1900" dirty="0">
                <a:latin typeface="Arial Narrow" panose="020B0606020202030204" pitchFamily="34" charset="0"/>
              </a:rPr>
              <a:t>Brian </a:t>
            </a:r>
            <a:r>
              <a:rPr lang="en-US" sz="1900" dirty="0" err="1">
                <a:latin typeface="Arial Narrow" panose="020B0606020202030204" pitchFamily="34" charset="0"/>
              </a:rPr>
              <a:t>Beardslee</a:t>
            </a:r>
            <a:r>
              <a:rPr lang="en-US" sz="1900" dirty="0">
                <a:latin typeface="Arial Narrow" panose="020B0606020202030204" pitchFamily="34" charset="0"/>
              </a:rPr>
              <a:t>-Dana Farber Cancer Institute </a:t>
            </a:r>
          </a:p>
          <a:p>
            <a:r>
              <a:rPr lang="en-US" sz="1900" dirty="0">
                <a:latin typeface="Arial Narrow" panose="020B0606020202030204" pitchFamily="34" charset="0"/>
              </a:rPr>
              <a:t>Traci Bell-Washington University School of Medicine </a:t>
            </a:r>
          </a:p>
          <a:p>
            <a:r>
              <a:rPr lang="en-US" sz="1900" dirty="0">
                <a:latin typeface="Arial Narrow" panose="020B0606020202030204" pitchFamily="34" charset="0"/>
              </a:rPr>
              <a:t>Melody </a:t>
            </a:r>
            <a:r>
              <a:rPr lang="en-US" sz="1900" dirty="0" err="1">
                <a:latin typeface="Arial Narrow" panose="020B0606020202030204" pitchFamily="34" charset="0"/>
              </a:rPr>
              <a:t>Cayford</a:t>
            </a:r>
            <a:r>
              <a:rPr lang="en-US" sz="1900" dirty="0">
                <a:latin typeface="Arial Narrow" panose="020B0606020202030204" pitchFamily="34" charset="0"/>
              </a:rPr>
              <a:t>-Massachusetts General Hospital DRC </a:t>
            </a:r>
          </a:p>
          <a:p>
            <a:r>
              <a:rPr lang="en-US" sz="1900" dirty="0">
                <a:latin typeface="Arial Narrow" panose="020B0606020202030204" pitchFamily="34" charset="0"/>
              </a:rPr>
              <a:t>Michelle Dickey-Cincinnati Children's </a:t>
            </a:r>
          </a:p>
          <a:p>
            <a:r>
              <a:rPr lang="en-US" sz="1900" dirty="0">
                <a:latin typeface="Arial Narrow" panose="020B0606020202030204" pitchFamily="34" charset="0"/>
              </a:rPr>
              <a:t>Karen </a:t>
            </a:r>
            <a:r>
              <a:rPr lang="en-US" sz="1900" dirty="0" err="1">
                <a:latin typeface="Arial Narrow" panose="020B0606020202030204" pitchFamily="34" charset="0"/>
              </a:rPr>
              <a:t>Fancouer</a:t>
            </a:r>
            <a:r>
              <a:rPr lang="en-US" sz="1900" dirty="0">
                <a:latin typeface="Arial Narrow" panose="020B0606020202030204" pitchFamily="34" charset="0"/>
              </a:rPr>
              <a:t>-Dana Farber Cancer Institute </a:t>
            </a:r>
          </a:p>
          <a:p>
            <a:r>
              <a:rPr lang="en-US" sz="1900" dirty="0" err="1">
                <a:latin typeface="Arial Narrow" panose="020B0606020202030204" pitchFamily="34" charset="0"/>
              </a:rPr>
              <a:t>Herna</a:t>
            </a:r>
            <a:r>
              <a:rPr lang="en-US" sz="1900" dirty="0">
                <a:latin typeface="Arial Narrow" panose="020B0606020202030204" pitchFamily="34" charset="0"/>
              </a:rPr>
              <a:t> Joy Gonzalez-Torrance Memorial Medical Center </a:t>
            </a:r>
          </a:p>
          <a:p>
            <a:r>
              <a:rPr lang="en-US" sz="1900" dirty="0">
                <a:latin typeface="Arial Narrow" panose="020B0606020202030204" pitchFamily="34" charset="0"/>
              </a:rPr>
              <a:t>Catriona Grant-Massachusetts General Hospital </a:t>
            </a:r>
          </a:p>
          <a:p>
            <a:r>
              <a:rPr lang="en-US" sz="1900" dirty="0">
                <a:latin typeface="Arial Narrow" panose="020B0606020202030204" pitchFamily="34" charset="0"/>
              </a:rPr>
              <a:t>Gordon Hill-Glasgow Caledonian University </a:t>
            </a:r>
          </a:p>
          <a:p>
            <a:r>
              <a:rPr lang="en-US" sz="1900" dirty="0">
                <a:latin typeface="Arial Narrow" panose="020B0606020202030204" pitchFamily="34" charset="0"/>
              </a:rPr>
              <a:t>Catherine Ricciardi-MIT Clinical Research Center</a:t>
            </a:r>
          </a:p>
          <a:p>
            <a:r>
              <a:rPr lang="en-US" sz="1900" dirty="0">
                <a:latin typeface="Arial Narrow" panose="020B0606020202030204" pitchFamily="34" charset="0"/>
              </a:rPr>
              <a:t>Claire Whitehouse-James Paget University Hospitals NHS Foundation Trust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09986" y="1483800"/>
            <a:ext cx="79229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u="sng" dirty="0">
                <a:latin typeface="Arial Narrow" panose="020B0606020202030204" pitchFamily="34" charset="0"/>
              </a:rPr>
              <a:t>Goals: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C3C60"/>
                </a:solidFill>
                <a:latin typeface="Arial Narrow" panose="020B0606020202030204" pitchFamily="34" charset="0"/>
              </a:rPr>
              <a:t>Promote awareness of IACRN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C3C60"/>
                </a:solidFill>
                <a:latin typeface="Arial Narrow" panose="020B0606020202030204" pitchFamily="34" charset="0"/>
              </a:rPr>
              <a:t>Increase Association membership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79779" y="2497331"/>
            <a:ext cx="8040914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u="sng" dirty="0">
                <a:latin typeface="Arial Narrow" panose="020B0606020202030204" pitchFamily="34" charset="0"/>
              </a:rPr>
              <a:t>Achievements: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 Narrow" panose="020B0606020202030204" pitchFamily="34" charset="0"/>
              </a:rPr>
              <a:t>Website development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 Narrow" panose="020B0606020202030204" pitchFamily="34" charset="0"/>
              </a:rPr>
              <a:t>In the Loop Newsletter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 Narrow" panose="020B0606020202030204" pitchFamily="34" charset="0"/>
              </a:rPr>
              <a:t>Brochure and Flyer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 Narrow" panose="020B0606020202030204" pitchFamily="34" charset="0"/>
              </a:rPr>
              <a:t>Social Media Awareness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 Narrow" panose="020B0606020202030204" pitchFamily="34" charset="0"/>
              </a:rPr>
              <a:t>Institutional and 6 month trial memberships</a:t>
            </a:r>
            <a:endParaRPr lang="en-US" dirty="0">
              <a:latin typeface="Arial Narrow" panose="020B060602020203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3418" y="117837"/>
            <a:ext cx="2300268" cy="190928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CF03C59-270D-4BF4-92B1-E1CB18B87E63}"/>
              </a:ext>
            </a:extLst>
          </p:cNvPr>
          <p:cNvSpPr txBox="1"/>
          <p:nvPr/>
        </p:nvSpPr>
        <p:spPr>
          <a:xfrm>
            <a:off x="4679779" y="4066991"/>
            <a:ext cx="529697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u="sng" dirty="0">
                <a:latin typeface="Arial Narrow" panose="020B0606020202030204" pitchFamily="34" charset="0"/>
              </a:rPr>
              <a:t>Membership: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 Narrow" panose="020B0606020202030204" pitchFamily="34" charset="0"/>
              </a:rPr>
              <a:t>Active and Pending Members-413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 Narrow" panose="020B0606020202030204" pitchFamily="34" charset="0"/>
              </a:rPr>
              <a:t>Lapsed Members &gt;30 days -9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 Narrow" panose="020B0606020202030204" pitchFamily="34" charset="0"/>
              </a:rPr>
              <a:t>Institutional Memberships &gt;20 -1-24 members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 Narrow" panose="020B0606020202030204" pitchFamily="34" charset="0"/>
              </a:rPr>
              <a:t>Institutional Memberships with &gt;5 -7-35 members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 Narrow" panose="020B0606020202030204" pitchFamily="34" charset="0"/>
              </a:rPr>
              <a:t>6 Month memberships-35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 Narrow" panose="020B0606020202030204" pitchFamily="34" charset="0"/>
              </a:rPr>
              <a:t>States represented-34 plus DC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 Narrow" panose="020B0606020202030204" pitchFamily="34" charset="0"/>
              </a:rPr>
              <a:t>International-62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 Narrow" panose="020B0606020202030204" pitchFamily="34" charset="0"/>
              </a:rPr>
              <a:t>Countries-20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F5B5F1E7-B216-49F9-8539-328071BE7A5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2479029"/>
              </p:ext>
            </p:extLst>
          </p:nvPr>
        </p:nvGraphicFramePr>
        <p:xfrm>
          <a:off x="9054135" y="2185362"/>
          <a:ext cx="2917687" cy="21519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064607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523</TotalTime>
  <Words>141</Words>
  <Application>Microsoft Office PowerPoint</Application>
  <PresentationFormat>Widescreen</PresentationFormat>
  <Paragraphs>35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Office Theme</vt:lpstr>
      <vt:lpstr> Membership, Marketing and  Communications Committee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 Board of Directors</dc:title>
  <dc:creator>Samantha</dc:creator>
  <cp:lastModifiedBy>Cusack, Georgie (NIH/NHLBI) [E]</cp:lastModifiedBy>
  <cp:revision>30</cp:revision>
  <dcterms:created xsi:type="dcterms:W3CDTF">2018-09-13T17:04:15Z</dcterms:created>
  <dcterms:modified xsi:type="dcterms:W3CDTF">2019-10-15T16:30:51Z</dcterms:modified>
</cp:coreProperties>
</file>