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notesSlides/notesSlide3.xml" ContentType="application/vnd.openxmlformats-officedocument.presentationml.notesSlide+xml"/>
  <Override PartName="/ppt/tags/tag6.xml" ContentType="application/vnd.openxmlformats-officedocument.presentationml.tags+xml"/>
  <Override PartName="/ppt/notesSlides/notesSlide4.xml" ContentType="application/vnd.openxmlformats-officedocument.presentationml.notesSlide+xml"/>
  <Override PartName="/ppt/tags/tag7.xml" ContentType="application/vnd.openxmlformats-officedocument.presentationml.tags+xml"/>
  <Override PartName="/ppt/notesSlides/notesSlide5.xml" ContentType="application/vnd.openxmlformats-officedocument.presentationml.notesSlide+xml"/>
  <Override PartName="/ppt/tags/tag8.xml" ContentType="application/vnd.openxmlformats-officedocument.presentationml.tags+xml"/>
  <Override PartName="/ppt/notesSlides/notesSlide6.xml" ContentType="application/vnd.openxmlformats-officedocument.presentationml.notesSlide+xml"/>
  <Override PartName="/ppt/tags/tag9.xml" ContentType="application/vnd.openxmlformats-officedocument.presentationml.tags+xml"/>
  <Override PartName="/ppt/notesSlides/notesSlide7.xml" ContentType="application/vnd.openxmlformats-officedocument.presentationml.notesSlide+xml"/>
  <Override PartName="/ppt/tags/tag10.xml" ContentType="application/vnd.openxmlformats-officedocument.presentationml.tags+xml"/>
  <Override PartName="/ppt/notesSlides/notesSlide8.xml" ContentType="application/vnd.openxmlformats-officedocument.presentationml.notesSlide+xml"/>
  <Override PartName="/ppt/tags/tag11.xml" ContentType="application/vnd.openxmlformats-officedocument.presentationml.tags+xml"/>
  <Override PartName="/ppt/notesSlides/notesSlide9.xml" ContentType="application/vnd.openxmlformats-officedocument.presentationml.notesSlide+xml"/>
  <Override PartName="/ppt/tags/tag12.xml" ContentType="application/vnd.openxmlformats-officedocument.presentationml.tags+xml"/>
  <Override PartName="/ppt/notesSlides/notesSlide10.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ags/tag13.xml" ContentType="application/vnd.openxmlformats-officedocument.presentationml.tags+xml"/>
  <Override PartName="/ppt/notesSlides/notesSlide11.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notesSlides/notesSlide12.xml" ContentType="application/vnd.openxmlformats-officedocument.presentationml.notesSlide+xml"/>
  <Override PartName="/ppt/tags/tag16.xml" ContentType="application/vnd.openxmlformats-officedocument.presentationml.tags+xml"/>
  <Override PartName="/ppt/notesSlides/notesSlide13.xml" ContentType="application/vnd.openxmlformats-officedocument.presentationml.notesSlide+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66" r:id="rId3"/>
    <p:sldId id="273" r:id="rId4"/>
    <p:sldId id="257" r:id="rId5"/>
    <p:sldId id="274" r:id="rId6"/>
    <p:sldId id="268" r:id="rId7"/>
    <p:sldId id="290" r:id="rId8"/>
    <p:sldId id="289" r:id="rId9"/>
    <p:sldId id="279" r:id="rId10"/>
    <p:sldId id="258" r:id="rId11"/>
    <p:sldId id="275" r:id="rId12"/>
    <p:sldId id="278" r:id="rId13"/>
    <p:sldId id="277" r:id="rId14"/>
    <p:sldId id="276" r:id="rId15"/>
    <p:sldId id="259" r:id="rId16"/>
    <p:sldId id="288" r:id="rId17"/>
    <p:sldId id="291" r:id="rId18"/>
    <p:sldId id="260" r:id="rId19"/>
  </p:sldIdLst>
  <p:sldSz cx="9144000" cy="6858000" type="screen4x3"/>
  <p:notesSz cx="7010400" cy="9296400"/>
  <p:custDataLst>
    <p:tags r:id="rId21"/>
  </p:custDataLst>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FF"/>
    <a:srgbClr val="8B97A1"/>
    <a:srgbClr val="24579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6909" autoAdjust="0"/>
  </p:normalViewPr>
  <p:slideViewPr>
    <p:cSldViewPr>
      <p:cViewPr varScale="1">
        <p:scale>
          <a:sx n="56" d="100"/>
          <a:sy n="56" d="100"/>
        </p:scale>
        <p:origin x="1806" y="6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70" d="100"/>
          <a:sy n="70" d="100"/>
        </p:scale>
        <p:origin x="-2730"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hl-share.nhlbi.nih.gov\DIRHome\GCusack\IACRN%20Marketing%20Committee\IACRN%202017\Conference\Board%20Presentation\Board%20Midyear%20Presentation%20%20Social%20Media%20Platforms%202017.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Social Media Platforms</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Sheet1!$B$1</c:f>
              <c:strCache>
                <c:ptCount val="1"/>
                <c:pt idx="0">
                  <c:v>2016</c:v>
                </c:pt>
              </c:strCache>
            </c:strRef>
          </c:tx>
          <c:spPr>
            <a:solidFill>
              <a:schemeClr val="accent1"/>
            </a:solidFill>
            <a:ln>
              <a:noFill/>
            </a:ln>
            <a:effectLst/>
            <a:sp3d/>
          </c:spPr>
          <c:invertIfNegative val="0"/>
          <c:dPt>
            <c:idx val="0"/>
            <c:invertIfNegative val="0"/>
            <c:bubble3D val="0"/>
            <c:spPr>
              <a:solidFill>
                <a:schemeClr val="accent5"/>
              </a:solidFill>
              <a:ln>
                <a:noFill/>
              </a:ln>
              <a:effectLst/>
              <a:sp3d/>
            </c:spPr>
            <c:extLst>
              <c:ext xmlns:c16="http://schemas.microsoft.com/office/drawing/2014/chart" uri="{C3380CC4-5D6E-409C-BE32-E72D297353CC}">
                <c16:uniqueId val="{00000000-D830-492A-920C-1A87F2496603}"/>
              </c:ext>
            </c:extLst>
          </c:dPt>
          <c:dPt>
            <c:idx val="1"/>
            <c:invertIfNegative val="0"/>
            <c:bubble3D val="0"/>
            <c:spPr>
              <a:solidFill>
                <a:srgbClr val="0099FF"/>
              </a:solidFill>
              <a:ln>
                <a:noFill/>
              </a:ln>
              <a:effectLst/>
              <a:sp3d/>
            </c:spPr>
            <c:extLst>
              <c:ext xmlns:c16="http://schemas.microsoft.com/office/drawing/2014/chart" uri="{C3380CC4-5D6E-409C-BE32-E72D297353CC}">
                <c16:uniqueId val="{00000001-D830-492A-920C-1A87F2496603}"/>
              </c:ext>
            </c:extLst>
          </c:dPt>
          <c:dPt>
            <c:idx val="2"/>
            <c:invertIfNegative val="0"/>
            <c:bubble3D val="0"/>
            <c:spPr>
              <a:solidFill>
                <a:srgbClr val="0099FF"/>
              </a:solidFill>
              <a:ln>
                <a:noFill/>
              </a:ln>
              <a:effectLst/>
              <a:sp3d/>
            </c:spPr>
            <c:extLst>
              <c:ext xmlns:c16="http://schemas.microsoft.com/office/drawing/2014/chart" uri="{C3380CC4-5D6E-409C-BE32-E72D297353CC}">
                <c16:uniqueId val="{00000002-D830-492A-920C-1A87F2496603}"/>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Twitter</c:v>
                </c:pt>
                <c:pt idx="1">
                  <c:v>Facebook</c:v>
                </c:pt>
                <c:pt idx="2">
                  <c:v>Linked In</c:v>
                </c:pt>
              </c:strCache>
            </c:strRef>
          </c:cat>
          <c:val>
            <c:numRef>
              <c:f>Sheet1!$B$2:$B$4</c:f>
              <c:numCache>
                <c:formatCode>General</c:formatCode>
                <c:ptCount val="3"/>
                <c:pt idx="0">
                  <c:v>594</c:v>
                </c:pt>
                <c:pt idx="1">
                  <c:v>698</c:v>
                </c:pt>
                <c:pt idx="2">
                  <c:v>793</c:v>
                </c:pt>
              </c:numCache>
            </c:numRef>
          </c:val>
          <c:extLst>
            <c:ext xmlns:c16="http://schemas.microsoft.com/office/drawing/2014/chart" uri="{C3380CC4-5D6E-409C-BE32-E72D297353CC}">
              <c16:uniqueId val="{00000000-7354-4759-9FE7-63D612EEE098}"/>
            </c:ext>
          </c:extLst>
        </c:ser>
        <c:ser>
          <c:idx val="1"/>
          <c:order val="1"/>
          <c:tx>
            <c:strRef>
              <c:f>Sheet1!$C$1</c:f>
              <c:strCache>
                <c:ptCount val="1"/>
                <c:pt idx="0">
                  <c:v>2017</c:v>
                </c:pt>
              </c:strCache>
            </c:strRef>
          </c:tx>
          <c:spPr>
            <a:solidFill>
              <a:schemeClr val="accent6">
                <a:lumMod val="75000"/>
              </a:schemeClr>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Twitter</c:v>
                </c:pt>
                <c:pt idx="1">
                  <c:v>Facebook</c:v>
                </c:pt>
                <c:pt idx="2">
                  <c:v>Linked In</c:v>
                </c:pt>
              </c:strCache>
            </c:strRef>
          </c:cat>
          <c:val>
            <c:numRef>
              <c:f>Sheet1!$C$2:$C$4</c:f>
              <c:numCache>
                <c:formatCode>General</c:formatCode>
                <c:ptCount val="3"/>
                <c:pt idx="0">
                  <c:v>897</c:v>
                </c:pt>
                <c:pt idx="1">
                  <c:v>843</c:v>
                </c:pt>
                <c:pt idx="2">
                  <c:v>807</c:v>
                </c:pt>
              </c:numCache>
            </c:numRef>
          </c:val>
          <c:extLst>
            <c:ext xmlns:c16="http://schemas.microsoft.com/office/drawing/2014/chart" uri="{C3380CC4-5D6E-409C-BE32-E72D297353CC}">
              <c16:uniqueId val="{00000001-7354-4759-9FE7-63D612EEE098}"/>
            </c:ext>
          </c:extLst>
        </c:ser>
        <c:dLbls>
          <c:showLegendKey val="0"/>
          <c:showVal val="1"/>
          <c:showCatName val="0"/>
          <c:showSerName val="0"/>
          <c:showPercent val="0"/>
          <c:showBubbleSize val="0"/>
        </c:dLbls>
        <c:gapWidth val="150"/>
        <c:shape val="box"/>
        <c:axId val="318843648"/>
        <c:axId val="318845288"/>
        <c:axId val="0"/>
      </c:bar3DChart>
      <c:catAx>
        <c:axId val="318843648"/>
        <c:scaling>
          <c:orientation val="minMax"/>
        </c:scaling>
        <c:delete val="0"/>
        <c:axPos val="b"/>
        <c:title>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18845288"/>
        <c:crosses val="autoZero"/>
        <c:auto val="1"/>
        <c:lblAlgn val="ctr"/>
        <c:lblOffset val="100"/>
        <c:noMultiLvlLbl val="0"/>
      </c:catAx>
      <c:valAx>
        <c:axId val="318845288"/>
        <c:scaling>
          <c:orientation val="minMax"/>
        </c:scaling>
        <c:delete val="0"/>
        <c:axPos val="l"/>
        <c:majorGridlines>
          <c:spPr>
            <a:ln w="9525" cap="flat" cmpd="sng" algn="ctr">
              <a:solidFill>
                <a:schemeClr val="tx1">
                  <a:lumMod val="15000"/>
                  <a:lumOff val="85000"/>
                </a:schemeClr>
              </a:solidFill>
              <a:round/>
            </a:ln>
            <a:effectLst/>
          </c:spPr>
        </c:majorGridlines>
        <c:title>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18843648"/>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900"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legend>
      <c:legendPos val="r"/>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0"/>
            <a:ext cx="3038475" cy="465138"/>
          </a:xfrm>
          <a:prstGeom prst="rect">
            <a:avLst/>
          </a:prstGeom>
          <a:noFill/>
          <a:ln>
            <a:noFill/>
          </a:ln>
          <a:effectLst/>
          <a:extLst/>
        </p:spPr>
        <p:txBody>
          <a:bodyPr vert="horz" wrap="square" lIns="93177" tIns="46589" rIns="93177" bIns="46589" numCol="1" anchor="t" anchorCtr="0" compatLnSpc="1">
            <a:prstTxWarp prst="textNoShape">
              <a:avLst/>
            </a:prstTxWarp>
          </a:bodyPr>
          <a:lstStyle>
            <a:lvl1pPr defTabSz="931863" eaLnBrk="0" hangingPunct="0">
              <a:defRPr sz="1200">
                <a:latin typeface="Arial" charset="0"/>
              </a:defRPr>
            </a:lvl1pPr>
          </a:lstStyle>
          <a:p>
            <a:pPr>
              <a:defRPr/>
            </a:pPr>
            <a:endParaRPr lang="en-US"/>
          </a:p>
        </p:txBody>
      </p:sp>
      <p:sp>
        <p:nvSpPr>
          <p:cNvPr id="32771" name="Rectangle 3"/>
          <p:cNvSpPr>
            <a:spLocks noGrp="1" noChangeArrowheads="1"/>
          </p:cNvSpPr>
          <p:nvPr>
            <p:ph type="dt" idx="1"/>
          </p:nvPr>
        </p:nvSpPr>
        <p:spPr bwMode="auto">
          <a:xfrm>
            <a:off x="3970338" y="0"/>
            <a:ext cx="3038475" cy="465138"/>
          </a:xfrm>
          <a:prstGeom prst="rect">
            <a:avLst/>
          </a:prstGeom>
          <a:noFill/>
          <a:ln>
            <a:noFill/>
          </a:ln>
          <a:effectLst/>
          <a:extLst/>
        </p:spPr>
        <p:txBody>
          <a:bodyPr vert="horz" wrap="square" lIns="93177" tIns="46589" rIns="93177" bIns="46589" numCol="1" anchor="t" anchorCtr="0" compatLnSpc="1">
            <a:prstTxWarp prst="textNoShape">
              <a:avLst/>
            </a:prstTxWarp>
          </a:bodyPr>
          <a:lstStyle>
            <a:lvl1pPr algn="r" defTabSz="931863" eaLnBrk="0" hangingPunct="0">
              <a:defRPr sz="1200">
                <a:latin typeface="Arial" charset="0"/>
              </a:defRPr>
            </a:lvl1pPr>
          </a:lstStyle>
          <a:p>
            <a:pPr>
              <a:defRPr/>
            </a:pPr>
            <a:fld id="{96BEE180-643B-43A6-832B-CE65A6A0D2CD}" type="datetimeFigureOut">
              <a:rPr lang="en-US"/>
              <a:pPr>
                <a:defRPr/>
              </a:pPr>
              <a:t>7/2/2018</a:t>
            </a:fld>
            <a:endParaRPr lang="en-US"/>
          </a:p>
        </p:txBody>
      </p:sp>
      <p:sp>
        <p:nvSpPr>
          <p:cNvPr id="2560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32773" name="Rectangle 5"/>
          <p:cNvSpPr>
            <a:spLocks noGrp="1" noChangeArrowheads="1"/>
          </p:cNvSpPr>
          <p:nvPr>
            <p:ph type="body" sz="quarter" idx="3"/>
          </p:nvPr>
        </p:nvSpPr>
        <p:spPr bwMode="auto">
          <a:xfrm>
            <a:off x="701675" y="4416425"/>
            <a:ext cx="5607050" cy="4183063"/>
          </a:xfrm>
          <a:prstGeom prst="rect">
            <a:avLst/>
          </a:prstGeom>
          <a:noFill/>
          <a:ln>
            <a:noFill/>
          </a:ln>
          <a:effectLst/>
          <a:ex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2774" name="Rectangle 6"/>
          <p:cNvSpPr>
            <a:spLocks noGrp="1" noChangeArrowheads="1"/>
          </p:cNvSpPr>
          <p:nvPr>
            <p:ph type="ftr" sz="quarter" idx="4"/>
          </p:nvPr>
        </p:nvSpPr>
        <p:spPr bwMode="auto">
          <a:xfrm>
            <a:off x="0" y="8829675"/>
            <a:ext cx="3038475" cy="465138"/>
          </a:xfrm>
          <a:prstGeom prst="rect">
            <a:avLst/>
          </a:prstGeom>
          <a:noFill/>
          <a:ln>
            <a:noFill/>
          </a:ln>
          <a:effectLst/>
          <a:extLst/>
        </p:spPr>
        <p:txBody>
          <a:bodyPr vert="horz" wrap="square" lIns="93177" tIns="46589" rIns="93177" bIns="46589" numCol="1" anchor="b" anchorCtr="0" compatLnSpc="1">
            <a:prstTxWarp prst="textNoShape">
              <a:avLst/>
            </a:prstTxWarp>
          </a:bodyPr>
          <a:lstStyle>
            <a:lvl1pPr defTabSz="931863" eaLnBrk="0" hangingPunct="0">
              <a:defRPr sz="1200">
                <a:latin typeface="Arial" charset="0"/>
              </a:defRPr>
            </a:lvl1pPr>
          </a:lstStyle>
          <a:p>
            <a:pPr>
              <a:defRPr/>
            </a:pPr>
            <a:endParaRPr lang="en-US"/>
          </a:p>
        </p:txBody>
      </p:sp>
      <p:sp>
        <p:nvSpPr>
          <p:cNvPr id="32775" name="Rectangle 7"/>
          <p:cNvSpPr>
            <a:spLocks noGrp="1" noChangeArrowheads="1"/>
          </p:cNvSpPr>
          <p:nvPr>
            <p:ph type="sldNum" sz="quarter" idx="5"/>
          </p:nvPr>
        </p:nvSpPr>
        <p:spPr bwMode="auto">
          <a:xfrm>
            <a:off x="3970338" y="8829675"/>
            <a:ext cx="3038475" cy="465138"/>
          </a:xfrm>
          <a:prstGeom prst="rect">
            <a:avLst/>
          </a:prstGeom>
          <a:noFill/>
          <a:ln>
            <a:noFill/>
          </a:ln>
          <a:effectLst/>
          <a:extLst/>
        </p:spPr>
        <p:txBody>
          <a:bodyPr vert="horz" wrap="square" lIns="93177" tIns="46589" rIns="93177" bIns="46589" numCol="1" anchor="b" anchorCtr="0" compatLnSpc="1">
            <a:prstTxWarp prst="textNoShape">
              <a:avLst/>
            </a:prstTxWarp>
          </a:bodyPr>
          <a:lstStyle>
            <a:lvl1pPr algn="r" defTabSz="931863">
              <a:defRPr sz="1200"/>
            </a:lvl1pPr>
          </a:lstStyle>
          <a:p>
            <a:fld id="{3696CE4A-540F-4C04-B796-7FAED01CEC38}" type="slidenum">
              <a:rPr lang="en-US" altLang="en-US"/>
              <a:pPr/>
              <a:t>‹#›</a:t>
            </a:fld>
            <a:endParaRPr lang="en-US" altLang="en-US"/>
          </a:p>
        </p:txBody>
      </p:sp>
    </p:spTree>
    <p:extLst>
      <p:ext uri="{BB962C8B-B14F-4D97-AF65-F5344CB8AC3E}">
        <p14:creationId xmlns:p14="http://schemas.microsoft.com/office/powerpoint/2010/main" val="147080121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noFill/>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Twitter-594 to 939</a:t>
            </a:r>
          </a:p>
          <a:p>
            <a:endParaRPr lang="en-US" dirty="0"/>
          </a:p>
          <a:p>
            <a:r>
              <a:rPr lang="en-US" dirty="0"/>
              <a:t>Facebook-698 to 862</a:t>
            </a:r>
          </a:p>
          <a:p>
            <a:endParaRPr lang="en-US" dirty="0"/>
          </a:p>
          <a:p>
            <a:r>
              <a:rPr lang="en-US" dirty="0"/>
              <a:t>Linked In-793 to 804</a:t>
            </a:r>
          </a:p>
          <a:p>
            <a:endParaRPr lang="en-US" dirty="0"/>
          </a:p>
        </p:txBody>
      </p:sp>
      <p:sp>
        <p:nvSpPr>
          <p:cNvPr id="4" name="Slide Number Placeholder 3"/>
          <p:cNvSpPr>
            <a:spLocks noGrp="1"/>
          </p:cNvSpPr>
          <p:nvPr>
            <p:ph type="sldNum" sz="quarter" idx="10"/>
          </p:nvPr>
        </p:nvSpPr>
        <p:spPr/>
        <p:txBody>
          <a:bodyPr/>
          <a:lstStyle/>
          <a:p>
            <a:fld id="{3696CE4A-540F-4C04-B796-7FAED01CEC38}" type="slidenum">
              <a:rPr lang="en-US" altLang="en-US" smtClean="0"/>
              <a:pPr/>
              <a:t>11</a:t>
            </a:fld>
            <a:endParaRPr lang="en-US" altLang="en-US"/>
          </a:p>
        </p:txBody>
      </p:sp>
    </p:spTree>
    <p:extLst>
      <p:ext uri="{BB962C8B-B14F-4D97-AF65-F5344CB8AC3E}">
        <p14:creationId xmlns:p14="http://schemas.microsoft.com/office/powerpoint/2010/main" val="38158638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Membership brochure</a:t>
            </a:r>
          </a:p>
          <a:p>
            <a:r>
              <a:rPr lang="en-US" dirty="0"/>
              <a:t>Value of CRN</a:t>
            </a:r>
          </a:p>
          <a:p>
            <a:r>
              <a:rPr lang="en-US" dirty="0"/>
              <a:t>Committee Interest Form</a:t>
            </a:r>
          </a:p>
          <a:p>
            <a:r>
              <a:rPr lang="en-US" dirty="0"/>
              <a:t>Twitter Step by Step instructions</a:t>
            </a:r>
          </a:p>
        </p:txBody>
      </p:sp>
      <p:sp>
        <p:nvSpPr>
          <p:cNvPr id="4" name="Slide Number Placeholder 3"/>
          <p:cNvSpPr>
            <a:spLocks noGrp="1"/>
          </p:cNvSpPr>
          <p:nvPr>
            <p:ph type="sldNum" sz="quarter" idx="10"/>
          </p:nvPr>
        </p:nvSpPr>
        <p:spPr/>
        <p:txBody>
          <a:bodyPr/>
          <a:lstStyle/>
          <a:p>
            <a:fld id="{3696CE4A-540F-4C04-B796-7FAED01CEC38}" type="slidenum">
              <a:rPr lang="en-US" altLang="en-US" smtClean="0"/>
              <a:pPr/>
              <a:t>12</a:t>
            </a:fld>
            <a:endParaRPr lang="en-US" altLang="en-US"/>
          </a:p>
        </p:txBody>
      </p:sp>
    </p:spTree>
    <p:extLst>
      <p:ext uri="{BB962C8B-B14F-4D97-AF65-F5344CB8AC3E}">
        <p14:creationId xmlns:p14="http://schemas.microsoft.com/office/powerpoint/2010/main" val="31416869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Highlighted all committees to encourage membership and to keep members abreast of continuing projects</a:t>
            </a:r>
          </a:p>
          <a:p>
            <a:endParaRPr lang="en-US" dirty="0"/>
          </a:p>
          <a:p>
            <a:r>
              <a:rPr lang="en-US" dirty="0"/>
              <a:t>Member spotlight each month</a:t>
            </a:r>
          </a:p>
          <a:p>
            <a:pPr lvl="2"/>
            <a:r>
              <a:rPr lang="en-US" sz="1800" dirty="0"/>
              <a:t>Gwen Wallen-NIH</a:t>
            </a:r>
          </a:p>
          <a:p>
            <a:pPr lvl="2"/>
            <a:r>
              <a:rPr lang="en-US" sz="1800" dirty="0"/>
              <a:t>Kristen Legor-Dana Farber</a:t>
            </a:r>
          </a:p>
          <a:p>
            <a:pPr lvl="2"/>
            <a:r>
              <a:rPr lang="en-US" sz="1800" dirty="0" err="1"/>
              <a:t>Xiaokun</a:t>
            </a:r>
            <a:r>
              <a:rPr lang="en-US" sz="1800" dirty="0"/>
              <a:t>  Liang-Global Health (China)</a:t>
            </a:r>
          </a:p>
          <a:p>
            <a:pPr lvl="2"/>
            <a:r>
              <a:rPr lang="en-US" sz="1800" dirty="0"/>
              <a:t>Laura Baker-Pediatric CRC-Seattle Washington</a:t>
            </a:r>
          </a:p>
          <a:p>
            <a:pPr lvl="2"/>
            <a:endParaRPr lang="en-US" sz="1800" dirty="0"/>
          </a:p>
          <a:p>
            <a:pPr lvl="2"/>
            <a:r>
              <a:rPr lang="en-US" dirty="0"/>
              <a:t>Swapna </a:t>
            </a:r>
            <a:r>
              <a:rPr lang="en-US" dirty="0" err="1"/>
              <a:t>Kunhunny</a:t>
            </a:r>
            <a:r>
              <a:rPr lang="en-US" dirty="0"/>
              <a:t> and Debra Salmon from the UK</a:t>
            </a:r>
          </a:p>
          <a:p>
            <a:pPr lvl="2"/>
            <a:r>
              <a:rPr lang="en-US" dirty="0"/>
              <a:t>The Evolving Professional Identity of the Clinical Research Nurse - A Qualitative Exploration”. </a:t>
            </a:r>
          </a:p>
          <a:p>
            <a:endParaRPr lang="en-US" dirty="0"/>
          </a:p>
        </p:txBody>
      </p:sp>
      <p:sp>
        <p:nvSpPr>
          <p:cNvPr id="4" name="Slide Number Placeholder 3"/>
          <p:cNvSpPr>
            <a:spLocks noGrp="1"/>
          </p:cNvSpPr>
          <p:nvPr>
            <p:ph type="sldNum" sz="quarter" idx="10"/>
          </p:nvPr>
        </p:nvSpPr>
        <p:spPr/>
        <p:txBody>
          <a:bodyPr/>
          <a:lstStyle/>
          <a:p>
            <a:fld id="{3696CE4A-540F-4C04-B796-7FAED01CEC38}" type="slidenum">
              <a:rPr lang="en-US" altLang="en-US" smtClean="0"/>
              <a:pPr/>
              <a:t>14</a:t>
            </a:fld>
            <a:endParaRPr lang="en-US" altLang="en-US"/>
          </a:p>
        </p:txBody>
      </p:sp>
    </p:spTree>
    <p:extLst>
      <p:ext uri="{BB962C8B-B14F-4D97-AF65-F5344CB8AC3E}">
        <p14:creationId xmlns:p14="http://schemas.microsoft.com/office/powerpoint/2010/main" val="31489495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Created an open forum for members to provide suggestions for membership and marketing opportunities-MMC </a:t>
            </a:r>
          </a:p>
        </p:txBody>
      </p:sp>
      <p:sp>
        <p:nvSpPr>
          <p:cNvPr id="4" name="Slide Number Placeholder 3"/>
          <p:cNvSpPr>
            <a:spLocks noGrp="1"/>
          </p:cNvSpPr>
          <p:nvPr>
            <p:ph type="sldNum" sz="quarter" idx="10"/>
          </p:nvPr>
        </p:nvSpPr>
        <p:spPr/>
        <p:txBody>
          <a:bodyPr/>
          <a:lstStyle/>
          <a:p>
            <a:fld id="{3696CE4A-540F-4C04-B796-7FAED01CEC38}" type="slidenum">
              <a:rPr lang="en-US" altLang="en-US" smtClean="0"/>
              <a:pPr/>
              <a:t>15</a:t>
            </a:fld>
            <a:endParaRPr lang="en-US" altLang="en-US"/>
          </a:p>
        </p:txBody>
      </p:sp>
    </p:spTree>
    <p:extLst>
      <p:ext uri="{BB962C8B-B14F-4D97-AF65-F5344CB8AC3E}">
        <p14:creationId xmlns:p14="http://schemas.microsoft.com/office/powerpoint/2010/main" val="5417130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a:t>
            </a:r>
            <a:r>
              <a:rPr lang="en-US" baseline="0" dirty="0"/>
              <a:t> are the members of the MMC Committee.  I want to take this time to thank them for their hard work and continuing support of this committee. We try to tap into the strengths of each member of the committee.  </a:t>
            </a:r>
          </a:p>
          <a:p>
            <a:endParaRPr lang="en-US" baseline="0" dirty="0"/>
          </a:p>
          <a:p>
            <a:endParaRPr lang="en-US" dirty="0"/>
          </a:p>
        </p:txBody>
      </p:sp>
      <p:sp>
        <p:nvSpPr>
          <p:cNvPr id="4" name="Slide Number Placeholder 3"/>
          <p:cNvSpPr>
            <a:spLocks noGrp="1"/>
          </p:cNvSpPr>
          <p:nvPr>
            <p:ph type="sldNum" sz="quarter" idx="10"/>
          </p:nvPr>
        </p:nvSpPr>
        <p:spPr/>
        <p:txBody>
          <a:bodyPr/>
          <a:lstStyle/>
          <a:p>
            <a:fld id="{3696CE4A-540F-4C04-B796-7FAED01CEC38}" type="slidenum">
              <a:rPr lang="en-US" altLang="en-US" smtClean="0"/>
              <a:pPr/>
              <a:t>2</a:t>
            </a:fld>
            <a:endParaRPr lang="en-US" altLang="en-US"/>
          </a:p>
        </p:txBody>
      </p:sp>
    </p:spTree>
    <p:extLst>
      <p:ext uri="{BB962C8B-B14F-4D97-AF65-F5344CB8AC3E}">
        <p14:creationId xmlns:p14="http://schemas.microsoft.com/office/powerpoint/2010/main" val="27678983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696CE4A-540F-4C04-B796-7FAED01CEC38}" type="slidenum">
              <a:rPr lang="en-US" altLang="en-US" smtClean="0"/>
              <a:pPr/>
              <a:t>4</a:t>
            </a:fld>
            <a:endParaRPr lang="en-US" altLang="en-US"/>
          </a:p>
        </p:txBody>
      </p:sp>
    </p:spTree>
    <p:extLst>
      <p:ext uri="{BB962C8B-B14F-4D97-AF65-F5344CB8AC3E}">
        <p14:creationId xmlns:p14="http://schemas.microsoft.com/office/powerpoint/2010/main" val="26384076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our annual meeting last year, we used a nominal group technique to prioritize our top ten goals.</a:t>
            </a:r>
          </a:p>
        </p:txBody>
      </p:sp>
      <p:sp>
        <p:nvSpPr>
          <p:cNvPr id="4" name="Slide Number Placeholder 3"/>
          <p:cNvSpPr>
            <a:spLocks noGrp="1"/>
          </p:cNvSpPr>
          <p:nvPr>
            <p:ph type="sldNum" sz="quarter" idx="10"/>
          </p:nvPr>
        </p:nvSpPr>
        <p:spPr/>
        <p:txBody>
          <a:bodyPr/>
          <a:lstStyle/>
          <a:p>
            <a:fld id="{3696CE4A-540F-4C04-B796-7FAED01CEC38}" type="slidenum">
              <a:rPr lang="en-US" altLang="en-US" smtClean="0"/>
              <a:pPr/>
              <a:t>5</a:t>
            </a:fld>
            <a:endParaRPr lang="en-US" altLang="en-US"/>
          </a:p>
        </p:txBody>
      </p:sp>
    </p:spTree>
    <p:extLst>
      <p:ext uri="{BB962C8B-B14F-4D97-AF65-F5344CB8AC3E}">
        <p14:creationId xmlns:p14="http://schemas.microsoft.com/office/powerpoint/2010/main" val="11689658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noTextEdit="1"/>
          </p:cNvSpPr>
          <p:nvPr>
            <p:ph type="sldImg"/>
          </p:nvPr>
        </p:nvSpPr>
        <p:spPr>
          <a:ln/>
        </p:spPr>
      </p:sp>
      <p:sp>
        <p:nvSpPr>
          <p:cNvPr id="19458"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baseline="0" dirty="0">
                <a:ea typeface="ＭＳ Ｐゴシック" pitchFamily="34" charset="-128"/>
              </a:rPr>
              <a:t>We continue to have six levels of membership. </a:t>
            </a:r>
            <a:endParaRPr lang="en-US" altLang="en-US" sz="2400" dirty="0">
              <a:ea typeface="ＭＳ Ｐゴシック" pitchFamily="34" charset="-128"/>
            </a:endParaRPr>
          </a:p>
        </p:txBody>
      </p:sp>
      <p:sp>
        <p:nvSpPr>
          <p:cNvPr id="19459" name="Slide Number Placeholder 3"/>
          <p:cNvSpPr>
            <a:spLocks noGrp="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defRPr sz="2400">
                <a:solidFill>
                  <a:schemeClr val="tx1"/>
                </a:solidFill>
                <a:latin typeface="Arial" pitchFamily="34" charset="0"/>
                <a:ea typeface="ＭＳ Ｐゴシック" pitchFamily="34" charset="-128"/>
              </a:defRPr>
            </a:lvl1pPr>
            <a:lvl2pPr marL="742950" indent="-285750" defTabSz="931863">
              <a:defRPr sz="2400">
                <a:solidFill>
                  <a:schemeClr val="tx1"/>
                </a:solidFill>
                <a:latin typeface="Arial" pitchFamily="34" charset="0"/>
                <a:ea typeface="ＭＳ Ｐゴシック" pitchFamily="34" charset="-128"/>
              </a:defRPr>
            </a:lvl2pPr>
            <a:lvl3pPr marL="1143000" indent="-228600" defTabSz="931863">
              <a:defRPr sz="2400">
                <a:solidFill>
                  <a:schemeClr val="tx1"/>
                </a:solidFill>
                <a:latin typeface="Arial" pitchFamily="34" charset="0"/>
                <a:ea typeface="ＭＳ Ｐゴシック" pitchFamily="34" charset="-128"/>
              </a:defRPr>
            </a:lvl3pPr>
            <a:lvl4pPr marL="1600200" indent="-228600" defTabSz="931863">
              <a:defRPr sz="2400">
                <a:solidFill>
                  <a:schemeClr val="tx1"/>
                </a:solidFill>
                <a:latin typeface="Arial" pitchFamily="34" charset="0"/>
                <a:ea typeface="ＭＳ Ｐゴシック" pitchFamily="34" charset="-128"/>
              </a:defRPr>
            </a:lvl4pPr>
            <a:lvl5pPr marL="2057400" indent="-228600" defTabSz="931863">
              <a:defRPr sz="2400">
                <a:solidFill>
                  <a:schemeClr val="tx1"/>
                </a:solidFill>
                <a:latin typeface="Arial" pitchFamily="34" charset="0"/>
                <a:ea typeface="ＭＳ Ｐゴシック" pitchFamily="34" charset="-128"/>
              </a:defRPr>
            </a:lvl5pPr>
            <a:lvl6pPr marL="2514600" indent="-228600" defTabSz="931863"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defTabSz="931863"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defTabSz="931863"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defTabSz="931863"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fld id="{7FD6B668-A95D-4B9D-92DD-B2AE54D671E4}" type="slidenum">
              <a:rPr lang="en-US" altLang="en-US" sz="1200"/>
              <a:pPr/>
              <a:t>6</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Lost Israel, Saudi Arabia, Switzerland  </a:t>
            </a:r>
          </a:p>
          <a:p>
            <a:r>
              <a:rPr lang="en-US" dirty="0"/>
              <a:t>Picked up –Australia, Ethiopia, Indonesia</a:t>
            </a:r>
          </a:p>
          <a:p>
            <a:endParaRPr lang="en-US" dirty="0"/>
          </a:p>
        </p:txBody>
      </p:sp>
      <p:sp>
        <p:nvSpPr>
          <p:cNvPr id="4" name="Slide Number Placeholder 3"/>
          <p:cNvSpPr>
            <a:spLocks noGrp="1"/>
          </p:cNvSpPr>
          <p:nvPr>
            <p:ph type="sldNum" sz="quarter" idx="10"/>
          </p:nvPr>
        </p:nvSpPr>
        <p:spPr/>
        <p:txBody>
          <a:bodyPr/>
          <a:lstStyle/>
          <a:p>
            <a:fld id="{3696CE4A-540F-4C04-B796-7FAED01CEC38}" type="slidenum">
              <a:rPr lang="en-US" altLang="en-US" smtClean="0"/>
              <a:pPr/>
              <a:t>7</a:t>
            </a:fld>
            <a:endParaRPr lang="en-US" altLang="en-US"/>
          </a:p>
        </p:txBody>
      </p:sp>
    </p:spTree>
    <p:extLst>
      <p:ext uri="{BB962C8B-B14F-4D97-AF65-F5344CB8AC3E}">
        <p14:creationId xmlns:p14="http://schemas.microsoft.com/office/powerpoint/2010/main" val="34511353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ltLang="en-US" baseline="0" dirty="0">
              <a:ea typeface="ＭＳ Ｐゴシック" pitchFamily="34" charset="-128"/>
            </a:endParaRPr>
          </a:p>
          <a:p>
            <a:endParaRPr lang="en-GB" altLang="en-US" baseline="0" dirty="0">
              <a:ea typeface="ＭＳ Ｐゴシック" pitchFamily="34" charset="-128"/>
            </a:endParaRPr>
          </a:p>
          <a:p>
            <a:r>
              <a:rPr lang="en-GB" altLang="en-US" baseline="0" dirty="0">
                <a:ea typeface="ＭＳ Ｐゴシック" pitchFamily="34" charset="-128"/>
              </a:rPr>
              <a:t>Placed a printable application online</a:t>
            </a:r>
          </a:p>
          <a:p>
            <a:endParaRPr lang="en-GB" altLang="en-US" baseline="0" dirty="0">
              <a:ea typeface="ＭＳ Ｐゴシック" pitchFamily="34" charset="-128"/>
            </a:endParaRPr>
          </a:p>
          <a:p>
            <a:r>
              <a:rPr lang="en-GB" altLang="en-US" baseline="0" dirty="0">
                <a:ea typeface="ＭＳ Ｐゴシック" pitchFamily="34" charset="-128"/>
              </a:rPr>
              <a:t>We have collaborated with </a:t>
            </a:r>
            <a:r>
              <a:rPr lang="en-GB" altLang="en-US" baseline="0" dirty="0" err="1">
                <a:ea typeface="ＭＳ Ｐゴシック" pitchFamily="34" charset="-128"/>
              </a:rPr>
              <a:t>Kasselin</a:t>
            </a:r>
            <a:r>
              <a:rPr lang="en-GB" altLang="en-US" baseline="0" dirty="0">
                <a:ea typeface="ＭＳ Ｐゴシック" pitchFamily="34" charset="-128"/>
              </a:rPr>
              <a:t> to develop metrics that we can use for tracking outcomes as we continue to grow as an organization. </a:t>
            </a:r>
          </a:p>
          <a:p>
            <a:endParaRPr lang="en-GB" altLang="en-US" baseline="0" dirty="0">
              <a:ea typeface="ＭＳ Ｐゴシック" pitchFamily="34" charset="-128"/>
            </a:endParaRPr>
          </a:p>
          <a:p>
            <a:r>
              <a:rPr lang="en-GB" altLang="en-US" baseline="0" dirty="0">
                <a:ea typeface="ＭＳ Ｐゴシック" pitchFamily="34" charset="-128"/>
              </a:rPr>
              <a:t>We finalized and sent a letter to lapsed members to reengage them since we are now considered a speciality practice. </a:t>
            </a:r>
          </a:p>
          <a:p>
            <a:endParaRPr lang="en-GB" altLang="en-US" baseline="0" dirty="0">
              <a:ea typeface="ＭＳ Ｐゴシック" pitchFamily="34" charset="-128"/>
            </a:endParaRPr>
          </a:p>
          <a:p>
            <a:r>
              <a:rPr lang="en-GB" altLang="en-US" baseline="0" dirty="0">
                <a:ea typeface="ＭＳ Ｐゴシック" pitchFamily="34" charset="-128"/>
              </a:rPr>
              <a:t>We again this year are providing 5 year pins at the conference.  We have -___members celebrating 5 years with IACRN. I would like to take this time to recognize </a:t>
            </a:r>
            <a:r>
              <a:rPr lang="en-GB" altLang="en-US" baseline="0" dirty="0" err="1">
                <a:ea typeface="ＭＳ Ｐゴシック" pitchFamily="34" charset="-128"/>
              </a:rPr>
              <a:t>the___nurses</a:t>
            </a:r>
            <a:r>
              <a:rPr lang="en-GB" altLang="en-US" baseline="0" dirty="0">
                <a:ea typeface="ＭＳ Ｐゴシック" pitchFamily="34" charset="-128"/>
              </a:rPr>
              <a:t> who are in our audience who should have received a pin in their bag: </a:t>
            </a:r>
            <a:endParaRPr lang="en-US" altLang="en-US" sz="1200" kern="1200" baseline="0" dirty="0">
              <a:solidFill>
                <a:schemeClr val="tx1"/>
              </a:solidFill>
              <a:effectLst/>
              <a:latin typeface="Calibri" pitchFamily="34" charset="0"/>
              <a:ea typeface="+mn-ea"/>
              <a:cs typeface="+mn-cs"/>
            </a:endParaRPr>
          </a:p>
          <a:p>
            <a:endParaRPr lang="en-US" altLang="en-US" sz="1200" kern="1200" baseline="0" dirty="0">
              <a:solidFill>
                <a:schemeClr val="tx1"/>
              </a:solidFill>
              <a:effectLst/>
              <a:latin typeface="Calibri" pitchFamily="34" charset="0"/>
              <a:ea typeface="+mn-ea"/>
              <a:cs typeface="+mn-cs"/>
            </a:endParaRPr>
          </a:p>
          <a:p>
            <a:r>
              <a:rPr lang="en-GB" altLang="en-US" baseline="0" dirty="0">
                <a:ea typeface="ＭＳ Ｐゴシック" pitchFamily="34" charset="-128"/>
              </a:rPr>
              <a:t>The other members will be sent the pin as a token of our appreciation of their support for the organization.  </a:t>
            </a:r>
          </a:p>
          <a:p>
            <a:endParaRPr lang="en-GB" altLang="en-US" baseline="0" dirty="0">
              <a:ea typeface="ＭＳ Ｐゴシック" pitchFamily="34" charset="-128"/>
            </a:endParaRPr>
          </a:p>
          <a:p>
            <a:r>
              <a:rPr lang="en-GB" altLang="en-US" baseline="0" dirty="0">
                <a:ea typeface="ＭＳ Ｐゴシック" pitchFamily="34" charset="-128"/>
              </a:rPr>
              <a:t>We are resourcing a membership table at the conference this year. </a:t>
            </a:r>
            <a:r>
              <a:rPr lang="en-US" altLang="en-US" sz="2400" dirty="0">
                <a:ea typeface="ＭＳ Ｐゴシック" pitchFamily="34" charset="-128"/>
              </a:rPr>
              <a:t>Stop by and pick up some membership brochures to take back with you for colleagues.  You can also have them go to the IACRN website where they are readily available for printing</a:t>
            </a:r>
            <a:r>
              <a:rPr lang="en-GB" altLang="en-US" sz="1200" dirty="0">
                <a:ea typeface="ＭＳ Ｐゴシック" pitchFamily="34" charset="-128"/>
              </a:rPr>
              <a:t>.</a:t>
            </a:r>
            <a:r>
              <a:rPr lang="en-GB" altLang="en-US" sz="1200" baseline="0" dirty="0">
                <a:ea typeface="ＭＳ Ｐゴシック" pitchFamily="34" charset="-128"/>
              </a:rPr>
              <a:t>  </a:t>
            </a:r>
          </a:p>
          <a:p>
            <a:endParaRPr lang="en-GB" altLang="en-US" sz="1200" baseline="0" dirty="0">
              <a:ea typeface="ＭＳ Ｐゴシック" pitchFamily="34" charset="-128"/>
            </a:endParaRPr>
          </a:p>
          <a:p>
            <a:r>
              <a:rPr lang="en-GB" altLang="en-US" sz="1200" baseline="0" dirty="0">
                <a:ea typeface="ＭＳ Ｐゴシック" pitchFamily="34" charset="-128"/>
              </a:rPr>
              <a:t>We have mints , pens, and gumballs for your enjoyment as a token of our appreciation.</a:t>
            </a:r>
            <a:endParaRPr lang="en-US" altLang="en-US" sz="2400" dirty="0">
              <a:ea typeface="ＭＳ Ｐゴシック" pitchFamily="34" charset="-128"/>
            </a:endParaRPr>
          </a:p>
          <a:p>
            <a:endParaRPr lang="en-US" dirty="0"/>
          </a:p>
        </p:txBody>
      </p:sp>
      <p:sp>
        <p:nvSpPr>
          <p:cNvPr id="4" name="Slide Number Placeholder 3"/>
          <p:cNvSpPr>
            <a:spLocks noGrp="1"/>
          </p:cNvSpPr>
          <p:nvPr>
            <p:ph type="sldNum" sz="quarter" idx="10"/>
          </p:nvPr>
        </p:nvSpPr>
        <p:spPr/>
        <p:txBody>
          <a:bodyPr/>
          <a:lstStyle/>
          <a:p>
            <a:fld id="{3696CE4A-540F-4C04-B796-7FAED01CEC38}" type="slidenum">
              <a:rPr lang="en-US" altLang="en-US" smtClean="0"/>
              <a:pPr/>
              <a:t>8</a:t>
            </a:fld>
            <a:endParaRPr lang="en-US" altLang="en-US"/>
          </a:p>
        </p:txBody>
      </p:sp>
    </p:spTree>
    <p:extLst>
      <p:ext uri="{BB962C8B-B14F-4D97-AF65-F5344CB8AC3E}">
        <p14:creationId xmlns:p14="http://schemas.microsoft.com/office/powerpoint/2010/main" val="14317865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Winner of Grab and Go was Marlene Kerns.  She was unable to come so we drew another name and she didn’t return our email.</a:t>
            </a:r>
          </a:p>
          <a:p>
            <a:endParaRPr lang="en-US" dirty="0"/>
          </a:p>
          <a:p>
            <a:r>
              <a:rPr lang="en-US" dirty="0"/>
              <a:t>Free IACRN membership to </a:t>
            </a:r>
          </a:p>
        </p:txBody>
      </p:sp>
      <p:sp>
        <p:nvSpPr>
          <p:cNvPr id="4" name="Slide Number Placeholder 3"/>
          <p:cNvSpPr>
            <a:spLocks noGrp="1"/>
          </p:cNvSpPr>
          <p:nvPr>
            <p:ph type="sldNum" sz="quarter" idx="10"/>
          </p:nvPr>
        </p:nvSpPr>
        <p:spPr/>
        <p:txBody>
          <a:bodyPr/>
          <a:lstStyle/>
          <a:p>
            <a:fld id="{3696CE4A-540F-4C04-B796-7FAED01CEC38}" type="slidenum">
              <a:rPr lang="en-US" altLang="en-US" smtClean="0"/>
              <a:pPr/>
              <a:t>9</a:t>
            </a:fld>
            <a:endParaRPr lang="en-US" altLang="en-US"/>
          </a:p>
        </p:txBody>
      </p:sp>
    </p:spTree>
    <p:extLst>
      <p:ext uri="{BB962C8B-B14F-4D97-AF65-F5344CB8AC3E}">
        <p14:creationId xmlns:p14="http://schemas.microsoft.com/office/powerpoint/2010/main" val="16496607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ct val="0"/>
              </a:spcBef>
            </a:pPr>
            <a:r>
              <a:rPr lang="en-US" dirty="0"/>
              <a:t>In</a:t>
            </a:r>
            <a:r>
              <a:rPr lang="en-US" baseline="0" dirty="0"/>
              <a:t> terms of marketing, we </a:t>
            </a:r>
            <a:r>
              <a:rPr lang="en-US" sz="1200" baseline="0" dirty="0"/>
              <a:t>c</a:t>
            </a:r>
            <a:r>
              <a:rPr lang="en-US" altLang="en-US" sz="1200" dirty="0"/>
              <a:t>ontinue to develop marketing strategies with the board to raise awareness around Clinical Research Nursing</a:t>
            </a:r>
          </a:p>
          <a:p>
            <a:pPr>
              <a:spcBef>
                <a:spcPct val="0"/>
              </a:spcBef>
            </a:pPr>
            <a:endParaRPr lang="en-US" altLang="en-US" sz="1200" dirty="0"/>
          </a:p>
          <a:p>
            <a:pPr>
              <a:spcBef>
                <a:spcPct val="0"/>
              </a:spcBef>
            </a:pPr>
            <a:r>
              <a:rPr lang="en-US" altLang="en-US" sz="1200" dirty="0"/>
              <a:t>Reviewed list of marketing materials highlighting benefits of joining IACRN (brochure, value of CRN, twitter, committee interest form, poster display)</a:t>
            </a:r>
          </a:p>
          <a:p>
            <a:pPr>
              <a:spcBef>
                <a:spcPct val="0"/>
              </a:spcBef>
            </a:pPr>
            <a:endParaRPr lang="en-US" altLang="en-US" sz="1200" dirty="0"/>
          </a:p>
          <a:p>
            <a:pPr>
              <a:spcBef>
                <a:spcPct val="0"/>
              </a:spcBef>
            </a:pPr>
            <a:r>
              <a:rPr lang="en-US" altLang="en-US" sz="1200" dirty="0"/>
              <a:t>Providing educational forum on leadership development opportunities within a professional organization</a:t>
            </a:r>
          </a:p>
          <a:p>
            <a:pPr>
              <a:spcBef>
                <a:spcPct val="0"/>
              </a:spcBef>
            </a:pPr>
            <a:endParaRPr lang="en-US" altLang="en-US" sz="1200" dirty="0"/>
          </a:p>
          <a:p>
            <a:pPr>
              <a:spcBef>
                <a:spcPct val="0"/>
              </a:spcBef>
            </a:pPr>
            <a:r>
              <a:rPr lang="en-US" altLang="en-US" sz="1200" dirty="0"/>
              <a:t>Providing preconference on leadership development</a:t>
            </a:r>
          </a:p>
          <a:p>
            <a:endParaRPr lang="en-US" dirty="0"/>
          </a:p>
        </p:txBody>
      </p:sp>
      <p:sp>
        <p:nvSpPr>
          <p:cNvPr id="4" name="Slide Number Placeholder 3"/>
          <p:cNvSpPr>
            <a:spLocks noGrp="1"/>
          </p:cNvSpPr>
          <p:nvPr>
            <p:ph type="sldNum" sz="quarter" idx="10"/>
          </p:nvPr>
        </p:nvSpPr>
        <p:spPr/>
        <p:txBody>
          <a:bodyPr/>
          <a:lstStyle/>
          <a:p>
            <a:fld id="{3696CE4A-540F-4C04-B796-7FAED01CEC38}" type="slidenum">
              <a:rPr lang="en-US" altLang="en-US" smtClean="0"/>
              <a:pPr/>
              <a:t>10</a:t>
            </a:fld>
            <a:endParaRPr lang="en-US" altLang="en-US"/>
          </a:p>
        </p:txBody>
      </p:sp>
    </p:spTree>
    <p:extLst>
      <p:ext uri="{BB962C8B-B14F-4D97-AF65-F5344CB8AC3E}">
        <p14:creationId xmlns:p14="http://schemas.microsoft.com/office/powerpoint/2010/main" val="260635671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2" descr="Logo_IACRN_final"/>
          <p:cNvPicPr>
            <a:picLocks noChangeAspect="1" noChangeArrowheads="1"/>
          </p:cNvPicPr>
          <p:nvPr userDrawn="1"/>
        </p:nvPicPr>
        <p:blipFill>
          <a:blip r:embed="rId2" cstate="print"/>
          <a:srcRect/>
          <a:stretch>
            <a:fillRect/>
          </a:stretch>
        </p:blipFill>
        <p:spPr bwMode="auto">
          <a:xfrm>
            <a:off x="2667000" y="0"/>
            <a:ext cx="3810000" cy="1893888"/>
          </a:xfrm>
          <a:prstGeom prst="rect">
            <a:avLst/>
          </a:prstGeom>
          <a:noFill/>
          <a:ln w="9525">
            <a:noFill/>
            <a:miter lim="800000"/>
            <a:headEnd/>
            <a:tailEnd/>
          </a:ln>
        </p:spPr>
      </p:pic>
      <p:sp>
        <p:nvSpPr>
          <p:cNvPr id="5" name="Rectangle 4"/>
          <p:cNvSpPr/>
          <p:nvPr userDrawn="1"/>
        </p:nvSpPr>
        <p:spPr>
          <a:xfrm>
            <a:off x="0" y="0"/>
            <a:ext cx="381000" cy="6858000"/>
          </a:xfrm>
          <a:prstGeom prst="rect">
            <a:avLst/>
          </a:prstGeom>
          <a:gradFill flip="none" rotWithShape="1">
            <a:gsLst>
              <a:gs pos="0">
                <a:schemeClr val="accent6"/>
              </a:gs>
              <a:gs pos="62000">
                <a:srgbClr val="0099FF"/>
              </a:gs>
              <a:gs pos="9000">
                <a:schemeClr val="accent6"/>
              </a:gs>
              <a:gs pos="70000">
                <a:srgbClr val="C4D6EB"/>
              </a:gs>
              <a:gs pos="100000">
                <a:srgbClr val="FFEBFA"/>
              </a:gs>
            </a:gsLst>
            <a:lin ang="5400000" scaled="1"/>
            <a:tileRect/>
          </a:gradFill>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chemeClr val="accent6"/>
              </a:solidFill>
            </a:endParaRPr>
          </a:p>
        </p:txBody>
      </p:sp>
      <p:sp>
        <p:nvSpPr>
          <p:cNvPr id="2" name="Title 1"/>
          <p:cNvSpPr>
            <a:spLocks noGrp="1"/>
          </p:cNvSpPr>
          <p:nvPr>
            <p:ph type="ctrTitle"/>
          </p:nvPr>
        </p:nvSpPr>
        <p:spPr>
          <a:xfrm>
            <a:off x="685800" y="2130425"/>
            <a:ext cx="7772400" cy="1470025"/>
          </a:xfrm>
        </p:spPr>
        <p:txBody>
          <a:bodyPr/>
          <a:lstStyle>
            <a:lvl1pPr>
              <a:defRPr b="1">
                <a:solidFill>
                  <a:srgbClr val="0099FF"/>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i="1">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E9FAF605-F68B-4423-9550-4BC473470ADF}" type="datetimeFigureOut">
              <a:rPr lang="en-US"/>
              <a:pPr>
                <a:defRPr/>
              </a:pPr>
              <a:t>7/2/2018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pitchFamily="34" charset="0"/>
              </a:defRPr>
            </a:lvl1pPr>
          </a:lstStyle>
          <a:p>
            <a:fld id="{115AE534-F252-4CD5-9D59-21BF82FB8C13}" type="slidenum">
              <a:rPr lang="en-US" altLang="en-US"/>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97DA651E-F09D-488C-8145-96C141D28BBE}" type="datetimeFigureOut">
              <a:rPr lang="en-US"/>
              <a:pPr>
                <a:defRPr/>
              </a:pPr>
              <a:t>7/2/2018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pitchFamily="34" charset="0"/>
              </a:defRPr>
            </a:lvl1pPr>
          </a:lstStyle>
          <a:p>
            <a:fld id="{5824FE08-6A56-40F4-AB48-2ED168D36695}" type="slidenum">
              <a:rPr lang="en-US" altLang="en-US"/>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2" descr="Logo_IACRN_final"/>
          <p:cNvPicPr>
            <a:picLocks noChangeAspect="1" noChangeArrowheads="1"/>
          </p:cNvPicPr>
          <p:nvPr userDrawn="1"/>
        </p:nvPicPr>
        <p:blipFill>
          <a:blip r:embed="rId2" cstate="print"/>
          <a:srcRect/>
          <a:stretch>
            <a:fillRect/>
          </a:stretch>
        </p:blipFill>
        <p:spPr bwMode="auto">
          <a:xfrm>
            <a:off x="7607300" y="6094413"/>
            <a:ext cx="1536700" cy="763587"/>
          </a:xfrm>
          <a:prstGeom prst="rect">
            <a:avLst/>
          </a:prstGeom>
          <a:noFill/>
          <a:ln w="9525">
            <a:noFill/>
            <a:miter lim="800000"/>
            <a:headEnd/>
            <a:tailEnd/>
          </a:ln>
        </p:spPr>
      </p:pic>
      <p:sp>
        <p:nvSpPr>
          <p:cNvPr id="5" name="Rectangle 4"/>
          <p:cNvSpPr/>
          <p:nvPr userDrawn="1"/>
        </p:nvSpPr>
        <p:spPr>
          <a:xfrm>
            <a:off x="0" y="0"/>
            <a:ext cx="381000" cy="6858000"/>
          </a:xfrm>
          <a:prstGeom prst="rect">
            <a:avLst/>
          </a:prstGeom>
          <a:gradFill flip="none" rotWithShape="1">
            <a:gsLst>
              <a:gs pos="0">
                <a:schemeClr val="accent6"/>
              </a:gs>
              <a:gs pos="62000">
                <a:srgbClr val="0099FF"/>
              </a:gs>
              <a:gs pos="9000">
                <a:schemeClr val="accent6"/>
              </a:gs>
              <a:gs pos="70000">
                <a:srgbClr val="C4D6EB"/>
              </a:gs>
              <a:gs pos="100000">
                <a:srgbClr val="FFEBFA"/>
              </a:gs>
            </a:gsLst>
            <a:lin ang="5400000" scaled="1"/>
            <a:tileRect/>
          </a:gradFill>
          <a:scene3d>
            <a:camera prst="orthographicFront"/>
            <a:lightRig rig="threePt" dir="t"/>
          </a:scene3d>
          <a:sp3d>
            <a:bevelT prst="relaxedInse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chemeClr val="accent6"/>
              </a:solidFill>
            </a:endParaRPr>
          </a:p>
        </p:txBody>
      </p:sp>
      <p:sp>
        <p:nvSpPr>
          <p:cNvPr id="2" name="Title 1"/>
          <p:cNvSpPr>
            <a:spLocks noGrp="1"/>
          </p:cNvSpPr>
          <p:nvPr>
            <p:ph type="title"/>
          </p:nvPr>
        </p:nvSpPr>
        <p:spPr>
          <a:xfrm>
            <a:off x="685800" y="274638"/>
            <a:ext cx="8001000" cy="1143000"/>
          </a:xfrm>
        </p:spPr>
        <p:txBody>
          <a:bodyPr/>
          <a:lstStyle>
            <a:lvl1pPr>
              <a:defRPr b="1">
                <a:solidFill>
                  <a:srgbClr val="00B0F0"/>
                </a:solidFill>
              </a:defRPr>
            </a:lvl1pPr>
          </a:lstStyle>
          <a:p>
            <a:r>
              <a:rPr lang="en-US" dirty="0"/>
              <a:t>Click to edit Master title style</a:t>
            </a:r>
          </a:p>
        </p:txBody>
      </p:sp>
      <p:sp>
        <p:nvSpPr>
          <p:cNvPr id="3" name="Content Placeholder 2"/>
          <p:cNvSpPr>
            <a:spLocks noGrp="1"/>
          </p:cNvSpPr>
          <p:nvPr>
            <p:ph idx="1"/>
          </p:nvPr>
        </p:nvSpPr>
        <p:spPr>
          <a:xfrm>
            <a:off x="685800" y="1600200"/>
            <a:ext cx="80010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F2665805-90AC-4B6F-8749-9E8C117A8E16}" type="datetimeFigureOut">
              <a:rPr lang="en-US"/>
              <a:pPr>
                <a:defRPr/>
              </a:pPr>
              <a:t>7/2/2018</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pitchFamily="34" charset="0"/>
              </a:defRPr>
            </a:lvl1pPr>
          </a:lstStyle>
          <a:p>
            <a:fld id="{B4BC8FAB-36A8-4CE3-AE8B-98331AE6B1C3}" type="slidenum">
              <a:rPr lang="en-US" altLang="en-US"/>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D92E462A-CD12-4C2A-8635-18FBF29ED8B4}" type="datetimeFigureOut">
              <a:rPr lang="en-US"/>
              <a:pPr>
                <a:defRPr/>
              </a:pPr>
              <a:t>7/2/2018</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pitchFamily="34" charset="0"/>
              </a:defRPr>
            </a:lvl1pPr>
          </a:lstStyle>
          <a:p>
            <a:fld id="{449AC72E-2393-4342-9F51-E8E96AA4C6BC}" type="slidenum">
              <a:rPr lang="en-US" altLang="en-US"/>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325CBC59-4AB6-4D60-A84C-87415186FD58}" type="datetimeFigureOut">
              <a:rPr lang="en-US"/>
              <a:pPr>
                <a:defRPr/>
              </a:pPr>
              <a:t>7/2/2018</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pitchFamily="34" charset="0"/>
              </a:defRPr>
            </a:lvl1pPr>
          </a:lstStyle>
          <a:p>
            <a:fld id="{2F9D2CD0-DDB8-4191-8A81-33E2D50A38AB}" type="slidenum">
              <a:rPr lang="en-US" altLang="en-US"/>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CE7EFFD0-9AF6-4711-87BA-E8623CFE0C79}" type="datetimeFigureOut">
              <a:rPr lang="en-US"/>
              <a:pPr>
                <a:defRPr/>
              </a:pPr>
              <a:t>7/2/2018</a:t>
            </a:fld>
            <a:endParaRPr lang="en-US"/>
          </a:p>
        </p:txBody>
      </p:sp>
      <p:sp>
        <p:nvSpPr>
          <p:cNvPr id="4"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6D2D4BAF-2563-458B-BFB0-FDD789AC33EF}" type="datetimeFigureOut">
              <a:rPr lang="en-US"/>
              <a:pPr>
                <a:defRPr/>
              </a:pPr>
              <a:t>7/2/2018</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pitchFamily="34" charset="0"/>
              </a:defRPr>
            </a:lvl1pPr>
          </a:lstStyle>
          <a:p>
            <a:fld id="{9EB3B14E-73C8-43D5-A1A3-385B4579485D}" type="slidenum">
              <a:rPr lang="en-US" altLang="en-US"/>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C9707CF3-0630-4200-8480-22B6DC03268B}" type="datetimeFigureOut">
              <a:rPr lang="en-US"/>
              <a:pPr>
                <a:defRPr/>
              </a:pPr>
              <a:t>7/2/2018</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pitchFamily="34" charset="0"/>
              </a:defRPr>
            </a:lvl1pPr>
          </a:lstStyle>
          <a:p>
            <a:fld id="{1ADA3E5C-6126-4529-B4C6-F22E9E8E37EA}" type="slidenum">
              <a:rPr lang="en-US" altLang="en-US"/>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D7191275-33A8-4CD4-A8DD-ECD2AE8BB5C0}" type="datetimeFigureOut">
              <a:rPr lang="en-US"/>
              <a:pPr>
                <a:defRPr/>
              </a:pPr>
              <a:t>7/2/2018</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atin typeface="Calibri" pitchFamily="34" charset="0"/>
              </a:defRPr>
            </a:lvl1pPr>
          </a:lstStyle>
          <a:p>
            <a:fld id="{25EFE74D-49A8-424E-AE50-88035FABDB87}" type="slidenum">
              <a:rPr lang="en-US" altLang="en-US"/>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869" r:id="rId1"/>
    <p:sldLayoutId id="2147483870" r:id="rId2"/>
    <p:sldLayoutId id="2147483871" r:id="rId3"/>
    <p:sldLayoutId id="2147483872" r:id="rId4"/>
    <p:sldLayoutId id="2147483873" r:id="rId5"/>
    <p:sldLayoutId id="2147483874" r:id="rId6"/>
    <p:sldLayoutId id="2147483875" r:id="rId7"/>
    <p:sldLayoutId id="2147483876" r:id="rId8"/>
    <p:sldLayoutId id="2147483877" r:id="rId9"/>
    <p:sldLayoutId id="2147483878" r:id="rId10"/>
    <p:sldLayoutId id="214748387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2.xml"/><Relationship Id="rId4" Type="http://schemas.openxmlformats.org/officeDocument/2006/relationships/chart" Target="../charts/chart1.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8.xml.rels><?xml version="1.0" encoding="UTF-8" standalone="yes"?>
<Relationships xmlns="http://schemas.openxmlformats.org/package/2006/relationships"><Relationship Id="rId3" Type="http://schemas.openxmlformats.org/officeDocument/2006/relationships/hyperlink" Target="mailto:Georgie.cusack@nih.gov" TargetMode="External"/><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5.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ctrTitle"/>
          </p:nvPr>
        </p:nvSpPr>
        <p:spPr/>
        <p:txBody>
          <a:bodyPr/>
          <a:lstStyle/>
          <a:p>
            <a:pPr eaLnBrk="1" hangingPunct="1"/>
            <a:r>
              <a:rPr lang="en-US" altLang="en-US" dirty="0"/>
              <a:t>2017 Annual Meeting Update</a:t>
            </a:r>
          </a:p>
        </p:txBody>
      </p:sp>
      <p:sp>
        <p:nvSpPr>
          <p:cNvPr id="26627" name="Subtitle 2"/>
          <p:cNvSpPr>
            <a:spLocks noGrp="1"/>
          </p:cNvSpPr>
          <p:nvPr>
            <p:ph type="subTitle" idx="1"/>
          </p:nvPr>
        </p:nvSpPr>
        <p:spPr/>
        <p:txBody>
          <a:bodyPr/>
          <a:lstStyle/>
          <a:p>
            <a:pPr eaLnBrk="1" hangingPunct="1">
              <a:lnSpc>
                <a:spcPct val="80000"/>
              </a:lnSpc>
            </a:pPr>
            <a:r>
              <a:rPr lang="en-US" altLang="en-US" sz="2800" i="0" dirty="0">
                <a:solidFill>
                  <a:srgbClr val="595959"/>
                </a:solidFill>
              </a:rPr>
              <a:t>Membership, Marketing and Communications Committee</a:t>
            </a:r>
          </a:p>
          <a:p>
            <a:pPr eaLnBrk="1" hangingPunct="1">
              <a:lnSpc>
                <a:spcPct val="80000"/>
              </a:lnSpc>
            </a:pPr>
            <a:r>
              <a:rPr lang="en-US" altLang="en-US" sz="2800" i="0" dirty="0">
                <a:solidFill>
                  <a:srgbClr val="595959"/>
                </a:solidFill>
              </a:rPr>
              <a:t>Chair: Georgie Cusack, MS, RN, AOCNS®</a:t>
            </a:r>
          </a:p>
          <a:p>
            <a:pPr eaLnBrk="1" hangingPunct="1">
              <a:lnSpc>
                <a:spcPct val="80000"/>
              </a:lnSpc>
            </a:pPr>
            <a:r>
              <a:rPr lang="en-US" altLang="en-US" sz="2800" i="0" dirty="0">
                <a:solidFill>
                  <a:srgbClr val="595959"/>
                </a:solidFill>
              </a:rPr>
              <a:t>National Heart, Lung and Blood Institute</a:t>
            </a:r>
          </a:p>
          <a:p>
            <a:pPr eaLnBrk="1" hangingPunct="1">
              <a:lnSpc>
                <a:spcPct val="80000"/>
              </a:lnSpc>
            </a:pPr>
            <a:r>
              <a:rPr lang="en-US" altLang="en-US" sz="2800" i="0" dirty="0">
                <a:solidFill>
                  <a:srgbClr val="595959"/>
                </a:solidFill>
              </a:rPr>
              <a:t>National Institutes of Health</a:t>
            </a:r>
            <a:r>
              <a:rPr lang="en-US" altLang="en-US" sz="2800" b="1" dirty="0">
                <a:solidFill>
                  <a:srgbClr val="595959"/>
                </a:solidFill>
              </a:rPr>
              <a:t> </a:t>
            </a:r>
          </a:p>
        </p:txBody>
      </p:sp>
    </p:spTree>
    <p:custDataLst>
      <p:tags r:id="rId1"/>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457200" y="0"/>
            <a:ext cx="8001000" cy="1143000"/>
          </a:xfrm>
        </p:spPr>
        <p:txBody>
          <a:bodyPr/>
          <a:lstStyle/>
          <a:p>
            <a:r>
              <a:rPr lang="en-US" altLang="en-US" dirty="0"/>
              <a:t>Accomplishments</a:t>
            </a:r>
          </a:p>
        </p:txBody>
      </p:sp>
      <p:sp>
        <p:nvSpPr>
          <p:cNvPr id="30723" name="Content Placeholder 2"/>
          <p:cNvSpPr>
            <a:spLocks noGrp="1"/>
          </p:cNvSpPr>
          <p:nvPr>
            <p:ph idx="1"/>
          </p:nvPr>
        </p:nvSpPr>
        <p:spPr>
          <a:xfrm>
            <a:off x="381000" y="571500"/>
            <a:ext cx="8763000" cy="5791200"/>
          </a:xfrm>
        </p:spPr>
        <p:txBody>
          <a:bodyPr/>
          <a:lstStyle/>
          <a:p>
            <a:pPr marL="0" indent="0">
              <a:spcBef>
                <a:spcPct val="0"/>
              </a:spcBef>
              <a:buNone/>
            </a:pPr>
            <a:endParaRPr lang="en-US" altLang="en-US" sz="3600" b="1" dirty="0"/>
          </a:p>
          <a:p>
            <a:pPr marL="0" indent="0">
              <a:spcBef>
                <a:spcPct val="0"/>
              </a:spcBef>
              <a:buNone/>
            </a:pPr>
            <a:r>
              <a:rPr lang="en-US" altLang="en-US" b="1" dirty="0"/>
              <a:t>    Marketing and Communications</a:t>
            </a:r>
          </a:p>
          <a:p>
            <a:pPr>
              <a:spcBef>
                <a:spcPct val="0"/>
              </a:spcBef>
            </a:pPr>
            <a:endParaRPr lang="en-US" altLang="en-US" sz="2400" dirty="0"/>
          </a:p>
          <a:p>
            <a:pPr lvl="1">
              <a:spcBef>
                <a:spcPct val="0"/>
              </a:spcBef>
            </a:pPr>
            <a:r>
              <a:rPr lang="en-US" altLang="en-US" dirty="0"/>
              <a:t>Continuing to develop marketing strategies with board to raise awareness around Clinical Research Nursing</a:t>
            </a:r>
          </a:p>
          <a:p>
            <a:pPr>
              <a:spcBef>
                <a:spcPct val="0"/>
              </a:spcBef>
            </a:pPr>
            <a:endParaRPr lang="en-US" altLang="en-US" sz="2800" dirty="0"/>
          </a:p>
          <a:p>
            <a:pPr lvl="1">
              <a:spcBef>
                <a:spcPct val="0"/>
              </a:spcBef>
            </a:pPr>
            <a:r>
              <a:rPr lang="en-US" altLang="en-US" dirty="0"/>
              <a:t>Reviewed list of marketing materials highlighting benefits of joining IACRN and added separate section for marketing materials on website</a:t>
            </a:r>
          </a:p>
          <a:p>
            <a:pPr lvl="1">
              <a:spcBef>
                <a:spcPct val="0"/>
              </a:spcBef>
            </a:pPr>
            <a:endParaRPr lang="en-US" altLang="en-US" dirty="0"/>
          </a:p>
          <a:p>
            <a:pPr lvl="1"/>
            <a:r>
              <a:rPr lang="en-US" altLang="en-US" dirty="0"/>
              <a:t>Continue to expand website, “In the Loop” and social media platforms</a:t>
            </a:r>
          </a:p>
          <a:p>
            <a:endParaRPr lang="en-US" altLang="en-US" sz="2400" dirty="0"/>
          </a:p>
          <a:p>
            <a:pPr marL="457200" lvl="1" indent="0">
              <a:spcBef>
                <a:spcPct val="0"/>
              </a:spcBef>
              <a:buNone/>
            </a:pPr>
            <a:endParaRPr lang="en-US" altLang="en-US" sz="2000" dirty="0"/>
          </a:p>
          <a:p>
            <a:endParaRPr lang="en-US" altLang="en-US" dirty="0"/>
          </a:p>
          <a:p>
            <a:pPr>
              <a:buFont typeface="Arial" charset="0"/>
              <a:buNone/>
            </a:pPr>
            <a:endParaRPr lang="en-US" altLang="en-US" dirty="0"/>
          </a:p>
          <a:p>
            <a:pPr>
              <a:buFont typeface="Arial" charset="0"/>
              <a:buNone/>
            </a:pPr>
            <a:endParaRPr lang="en-US" altLang="en-US" dirty="0"/>
          </a:p>
          <a:p>
            <a:r>
              <a:rPr lang="en-US" altLang="en-US" dirty="0"/>
              <a:t>XXX</a:t>
            </a:r>
          </a:p>
          <a:p>
            <a:pPr>
              <a:buFont typeface="Arial" charset="0"/>
              <a:buNone/>
            </a:pPr>
            <a:endParaRPr lang="en-US" altLang="en-US" dirty="0"/>
          </a:p>
          <a:p>
            <a:r>
              <a:rPr lang="en-US" altLang="en-US" dirty="0"/>
              <a:t>XXX</a:t>
            </a:r>
          </a:p>
          <a:p>
            <a:endParaRPr lang="en-US" altLang="en-US" dirty="0"/>
          </a:p>
          <a:p>
            <a:endParaRPr lang="en-US" altLang="en-US" dirty="0"/>
          </a:p>
          <a:p>
            <a:endParaRPr lang="en-US" altLang="en-US" dirty="0"/>
          </a:p>
        </p:txBody>
      </p:sp>
    </p:spTree>
    <p:custDataLst>
      <p:tags r:id="rId1"/>
    </p:custData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2C65AC-ED3F-4B24-833A-31276CB3A1AD}"/>
              </a:ext>
            </a:extLst>
          </p:cNvPr>
          <p:cNvSpPr>
            <a:spLocks noGrp="1"/>
          </p:cNvSpPr>
          <p:nvPr>
            <p:ph type="title"/>
          </p:nvPr>
        </p:nvSpPr>
        <p:spPr/>
        <p:txBody>
          <a:bodyPr/>
          <a:lstStyle/>
          <a:p>
            <a:r>
              <a:rPr lang="en-US" dirty="0"/>
              <a:t>Social Media Platforms</a:t>
            </a:r>
          </a:p>
        </p:txBody>
      </p:sp>
      <p:graphicFrame>
        <p:nvGraphicFramePr>
          <p:cNvPr id="5" name="Content Placeholder 4">
            <a:extLst>
              <a:ext uri="{FF2B5EF4-FFF2-40B4-BE49-F238E27FC236}">
                <a16:creationId xmlns:a16="http://schemas.microsoft.com/office/drawing/2014/main" id="{4FB7F646-CAA8-46D6-9A58-42DF28FAEFBF}"/>
              </a:ext>
            </a:extLst>
          </p:cNvPr>
          <p:cNvGraphicFramePr>
            <a:graphicFrameLocks noGrp="1"/>
          </p:cNvGraphicFramePr>
          <p:nvPr>
            <p:ph idx="1"/>
            <p:extLst>
              <p:ext uri="{D42A27DB-BD31-4B8C-83A1-F6EECF244321}">
                <p14:modId xmlns:p14="http://schemas.microsoft.com/office/powerpoint/2010/main" val="337551957"/>
              </p:ext>
            </p:extLst>
          </p:nvPr>
        </p:nvGraphicFramePr>
        <p:xfrm>
          <a:off x="685800" y="1600200"/>
          <a:ext cx="8001000" cy="4525963"/>
        </p:xfrm>
        <a:graphic>
          <a:graphicData uri="http://schemas.openxmlformats.org/drawingml/2006/chart">
            <c:chart xmlns:c="http://schemas.openxmlformats.org/drawingml/2006/chart" xmlns:r="http://schemas.openxmlformats.org/officeDocument/2006/relationships" r:id="rId4"/>
          </a:graphicData>
        </a:graphic>
      </p:graphicFrame>
    </p:spTree>
    <p:custDataLst>
      <p:tags r:id="rId1"/>
    </p:custDataLst>
    <p:extLst>
      <p:ext uri="{BB962C8B-B14F-4D97-AF65-F5344CB8AC3E}">
        <p14:creationId xmlns:p14="http://schemas.microsoft.com/office/powerpoint/2010/main" val="13836247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43EC0A-23F0-4BA8-935A-5387782E6FDD}"/>
              </a:ext>
            </a:extLst>
          </p:cNvPr>
          <p:cNvSpPr>
            <a:spLocks noGrp="1"/>
          </p:cNvSpPr>
          <p:nvPr>
            <p:ph type="title"/>
          </p:nvPr>
        </p:nvSpPr>
        <p:spPr/>
        <p:txBody>
          <a:bodyPr/>
          <a:lstStyle/>
          <a:p>
            <a:r>
              <a:rPr lang="en-US" dirty="0"/>
              <a:t>Website</a:t>
            </a:r>
          </a:p>
        </p:txBody>
      </p:sp>
      <p:sp>
        <p:nvSpPr>
          <p:cNvPr id="3" name="Content Placeholder 2">
            <a:extLst>
              <a:ext uri="{FF2B5EF4-FFF2-40B4-BE49-F238E27FC236}">
                <a16:creationId xmlns:a16="http://schemas.microsoft.com/office/drawing/2014/main" id="{F967E8C1-BC0E-4452-B044-8089F5DC30A4}"/>
              </a:ext>
            </a:extLst>
          </p:cNvPr>
          <p:cNvSpPr>
            <a:spLocks noGrp="1"/>
          </p:cNvSpPr>
          <p:nvPr>
            <p:ph idx="1"/>
          </p:nvPr>
        </p:nvSpPr>
        <p:spPr>
          <a:xfrm>
            <a:off x="648629" y="1219200"/>
            <a:ext cx="8001000" cy="4525963"/>
          </a:xfrm>
        </p:spPr>
        <p:txBody>
          <a:bodyPr/>
          <a:lstStyle/>
          <a:p>
            <a:pPr lvl="1">
              <a:buFont typeface="Wingdings" panose="05000000000000000000" pitchFamily="2" charset="2"/>
              <a:buChar char="§"/>
            </a:pPr>
            <a:r>
              <a:rPr lang="en-US" dirty="0"/>
              <a:t>Updated all nonworking links and typos on current website</a:t>
            </a:r>
          </a:p>
          <a:p>
            <a:pPr lvl="1"/>
            <a:r>
              <a:rPr lang="en-US" dirty="0"/>
              <a:t>Standardized font</a:t>
            </a:r>
          </a:p>
          <a:p>
            <a:pPr lvl="1"/>
            <a:r>
              <a:rPr lang="en-US" dirty="0"/>
              <a:t>Worked with committees to update sites with current info</a:t>
            </a:r>
          </a:p>
          <a:p>
            <a:pPr lvl="1">
              <a:buFont typeface="Wingdings" panose="05000000000000000000" pitchFamily="2" charset="2"/>
              <a:buChar char="§"/>
            </a:pPr>
            <a:r>
              <a:rPr lang="en-US" dirty="0"/>
              <a:t>Added marketing link to highlight tools that individuals can use to market organization</a:t>
            </a:r>
          </a:p>
          <a:p>
            <a:pPr lvl="1"/>
            <a:r>
              <a:rPr lang="en-US" dirty="0"/>
              <a:t>Membership brochure</a:t>
            </a:r>
          </a:p>
          <a:p>
            <a:pPr lvl="1"/>
            <a:r>
              <a:rPr lang="en-US" dirty="0"/>
              <a:t>Value of CRN</a:t>
            </a:r>
          </a:p>
          <a:p>
            <a:pPr lvl="1"/>
            <a:r>
              <a:rPr lang="en-US" dirty="0"/>
              <a:t>Committee Interest Form</a:t>
            </a:r>
          </a:p>
          <a:p>
            <a:pPr lvl="1"/>
            <a:r>
              <a:rPr lang="en-US" dirty="0"/>
              <a:t>Twitter Step by Step instructions</a:t>
            </a:r>
          </a:p>
          <a:p>
            <a:pPr lvl="1"/>
            <a:endParaRPr lang="en-US" dirty="0"/>
          </a:p>
          <a:p>
            <a:endParaRPr lang="en-US" dirty="0"/>
          </a:p>
        </p:txBody>
      </p:sp>
    </p:spTree>
    <p:custDataLst>
      <p:tags r:id="rId1"/>
    </p:custDataLst>
    <p:extLst>
      <p:ext uri="{BB962C8B-B14F-4D97-AF65-F5344CB8AC3E}">
        <p14:creationId xmlns:p14="http://schemas.microsoft.com/office/powerpoint/2010/main" val="9058444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8A170-76E9-4AF9-A1E6-B2C31EB6DD69}"/>
              </a:ext>
            </a:extLst>
          </p:cNvPr>
          <p:cNvSpPr>
            <a:spLocks noGrp="1"/>
          </p:cNvSpPr>
          <p:nvPr>
            <p:ph type="title"/>
          </p:nvPr>
        </p:nvSpPr>
        <p:spPr/>
        <p:txBody>
          <a:bodyPr/>
          <a:lstStyle/>
          <a:p>
            <a:r>
              <a:rPr lang="en-US" dirty="0"/>
              <a:t>Website</a:t>
            </a:r>
          </a:p>
        </p:txBody>
      </p:sp>
      <p:sp>
        <p:nvSpPr>
          <p:cNvPr id="3" name="Content Placeholder 2">
            <a:extLst>
              <a:ext uri="{FF2B5EF4-FFF2-40B4-BE49-F238E27FC236}">
                <a16:creationId xmlns:a16="http://schemas.microsoft.com/office/drawing/2014/main" id="{D2DE9289-A50B-4858-A28E-A61BE9ADA94B}"/>
              </a:ext>
            </a:extLst>
          </p:cNvPr>
          <p:cNvSpPr>
            <a:spLocks noGrp="1"/>
          </p:cNvSpPr>
          <p:nvPr>
            <p:ph idx="1"/>
          </p:nvPr>
        </p:nvSpPr>
        <p:spPr/>
        <p:txBody>
          <a:bodyPr/>
          <a:lstStyle/>
          <a:p>
            <a:r>
              <a:rPr lang="en-US" dirty="0"/>
              <a:t>Cameron Sze worked with </a:t>
            </a:r>
            <a:r>
              <a:rPr lang="en-US" dirty="0" err="1"/>
              <a:t>Kasselin</a:t>
            </a:r>
            <a:r>
              <a:rPr lang="en-US" dirty="0"/>
              <a:t>, Meg and Kate to redesign website</a:t>
            </a:r>
          </a:p>
          <a:p>
            <a:pPr lvl="1"/>
            <a:r>
              <a:rPr lang="en-US" dirty="0"/>
              <a:t>Reviewed platforms and software available within $2500 budget</a:t>
            </a:r>
          </a:p>
          <a:p>
            <a:pPr lvl="1"/>
            <a:r>
              <a:rPr lang="en-US" dirty="0"/>
              <a:t>Used </a:t>
            </a:r>
            <a:r>
              <a:rPr lang="en-US" dirty="0" err="1"/>
              <a:t>Wix</a:t>
            </a:r>
            <a:r>
              <a:rPr lang="en-US" dirty="0"/>
              <a:t> platform to redesign new information onto website</a:t>
            </a:r>
          </a:p>
          <a:p>
            <a:pPr lvl="1"/>
            <a:r>
              <a:rPr lang="en-US" dirty="0"/>
              <a:t>Added several new features and professional layout</a:t>
            </a:r>
          </a:p>
          <a:p>
            <a:pPr lvl="1"/>
            <a:r>
              <a:rPr lang="en-US" dirty="0"/>
              <a:t>Adding Blog capabilities for networking with colleagues</a:t>
            </a:r>
          </a:p>
        </p:txBody>
      </p:sp>
    </p:spTree>
    <p:custDataLst>
      <p:tags r:id="rId1"/>
    </p:custDataLst>
    <p:extLst>
      <p:ext uri="{BB962C8B-B14F-4D97-AF65-F5344CB8AC3E}">
        <p14:creationId xmlns:p14="http://schemas.microsoft.com/office/powerpoint/2010/main" val="17027542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21DBA2-E3A8-4C16-9A7C-FDA8A6C5E60F}"/>
              </a:ext>
            </a:extLst>
          </p:cNvPr>
          <p:cNvSpPr>
            <a:spLocks noGrp="1"/>
          </p:cNvSpPr>
          <p:nvPr>
            <p:ph type="title"/>
          </p:nvPr>
        </p:nvSpPr>
        <p:spPr/>
        <p:txBody>
          <a:bodyPr/>
          <a:lstStyle/>
          <a:p>
            <a:r>
              <a:rPr lang="en-US" dirty="0"/>
              <a:t>In the Loop</a:t>
            </a:r>
          </a:p>
        </p:txBody>
      </p:sp>
      <p:sp>
        <p:nvSpPr>
          <p:cNvPr id="3" name="Content Placeholder 2">
            <a:extLst>
              <a:ext uri="{FF2B5EF4-FFF2-40B4-BE49-F238E27FC236}">
                <a16:creationId xmlns:a16="http://schemas.microsoft.com/office/drawing/2014/main" id="{E5EF6998-7367-4A7F-B601-7985369B484A}"/>
              </a:ext>
            </a:extLst>
          </p:cNvPr>
          <p:cNvSpPr>
            <a:spLocks noGrp="1"/>
          </p:cNvSpPr>
          <p:nvPr>
            <p:ph idx="1"/>
          </p:nvPr>
        </p:nvSpPr>
        <p:spPr>
          <a:xfrm>
            <a:off x="663498" y="1341013"/>
            <a:ext cx="8001000" cy="4525963"/>
          </a:xfrm>
        </p:spPr>
        <p:txBody>
          <a:bodyPr/>
          <a:lstStyle/>
          <a:p>
            <a:r>
              <a:rPr lang="en-US" altLang="en-US" sz="2800" dirty="0"/>
              <a:t>Mary and Cam are also working on the </a:t>
            </a:r>
            <a:r>
              <a:rPr lang="en-US" altLang="en-US" sz="2800" i="1" dirty="0"/>
              <a:t>In the Loop</a:t>
            </a:r>
            <a:r>
              <a:rPr lang="en-US" altLang="en-US" sz="2800" dirty="0"/>
              <a:t> publication</a:t>
            </a:r>
          </a:p>
          <a:p>
            <a:pPr lvl="1"/>
            <a:r>
              <a:rPr lang="en-US" altLang="en-US" dirty="0"/>
              <a:t>Highlighted each committee to enhance recruitment efforts for each committee </a:t>
            </a:r>
          </a:p>
          <a:p>
            <a:pPr lvl="1"/>
            <a:r>
              <a:rPr lang="en-US" dirty="0"/>
              <a:t>Added Member Spotlight each month</a:t>
            </a:r>
          </a:p>
          <a:p>
            <a:endParaRPr lang="en-US" sz="2800" dirty="0"/>
          </a:p>
          <a:p>
            <a:r>
              <a:rPr lang="en-US" sz="2800" dirty="0"/>
              <a:t>Encouraging members to submit publications, presentations and other outreach efforts</a:t>
            </a:r>
          </a:p>
          <a:p>
            <a:endParaRPr lang="en-US" sz="2800" dirty="0"/>
          </a:p>
          <a:p>
            <a:r>
              <a:rPr lang="en-US" dirty="0"/>
              <a:t>Highlighting authors of CRN articles</a:t>
            </a:r>
          </a:p>
          <a:p>
            <a:endParaRPr lang="en-US" dirty="0"/>
          </a:p>
          <a:p>
            <a:pPr lvl="1"/>
            <a:endParaRPr lang="en-US" dirty="0"/>
          </a:p>
        </p:txBody>
      </p:sp>
    </p:spTree>
    <p:custDataLst>
      <p:tags r:id="rId1"/>
    </p:custDataLst>
    <p:extLst>
      <p:ext uri="{BB962C8B-B14F-4D97-AF65-F5344CB8AC3E}">
        <p14:creationId xmlns:p14="http://schemas.microsoft.com/office/powerpoint/2010/main" val="17794191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dirty="0"/>
              <a:t>Outreach initiatives</a:t>
            </a:r>
            <a:endParaRPr lang="en-US" altLang="en-US" dirty="0"/>
          </a:p>
        </p:txBody>
      </p:sp>
      <p:sp>
        <p:nvSpPr>
          <p:cNvPr id="19459" name="Content Placeholder 2"/>
          <p:cNvSpPr>
            <a:spLocks noGrp="1"/>
          </p:cNvSpPr>
          <p:nvPr>
            <p:ph idx="1"/>
          </p:nvPr>
        </p:nvSpPr>
        <p:spPr>
          <a:xfrm>
            <a:off x="685800" y="1274105"/>
            <a:ext cx="8229600" cy="4419600"/>
          </a:xfrm>
        </p:spPr>
        <p:txBody>
          <a:bodyPr/>
          <a:lstStyle/>
          <a:p>
            <a:pPr lvl="1">
              <a:spcBef>
                <a:spcPct val="0"/>
              </a:spcBef>
              <a:buFont typeface="Wingdings" panose="05000000000000000000" pitchFamily="2" charset="2"/>
              <a:buChar char="§"/>
            </a:pPr>
            <a:r>
              <a:rPr lang="en-US" altLang="en-US" dirty="0"/>
              <a:t>Several MMC members participated in marketing initiatives for conference and to raise awareness around CRN</a:t>
            </a:r>
          </a:p>
          <a:p>
            <a:pPr lvl="2">
              <a:spcBef>
                <a:spcPct val="0"/>
              </a:spcBef>
              <a:buFont typeface="Wingdings" panose="05000000000000000000" pitchFamily="2" charset="2"/>
              <a:buChar char="§"/>
            </a:pPr>
            <a:r>
              <a:rPr lang="en-US" altLang="en-US" dirty="0"/>
              <a:t>Gordon and Jen hosted  twitter chats and are collaborating with our colleagues in the UK and Ireland</a:t>
            </a:r>
          </a:p>
          <a:p>
            <a:pPr lvl="2">
              <a:spcBef>
                <a:spcPct val="0"/>
              </a:spcBef>
              <a:buFont typeface="Wingdings" panose="05000000000000000000" pitchFamily="2" charset="2"/>
              <a:buChar char="§"/>
            </a:pPr>
            <a:endParaRPr lang="en-US" altLang="en-US" dirty="0"/>
          </a:p>
          <a:p>
            <a:pPr lvl="2">
              <a:spcBef>
                <a:spcPct val="0"/>
              </a:spcBef>
              <a:buFont typeface="Wingdings" panose="05000000000000000000" pitchFamily="2" charset="2"/>
              <a:buChar char="§"/>
            </a:pPr>
            <a:r>
              <a:rPr lang="en-US" altLang="en-US" dirty="0"/>
              <a:t>MMC Social Media Survey results- Cam, Mary, Terry and Cathy</a:t>
            </a:r>
          </a:p>
          <a:p>
            <a:pPr lvl="2">
              <a:spcBef>
                <a:spcPct val="0"/>
              </a:spcBef>
              <a:buFont typeface="Wingdings" panose="05000000000000000000" pitchFamily="2" charset="2"/>
              <a:buChar char="§"/>
            </a:pPr>
            <a:endParaRPr lang="en-US" altLang="en-US" dirty="0"/>
          </a:p>
          <a:p>
            <a:pPr lvl="2">
              <a:spcBef>
                <a:spcPct val="0"/>
              </a:spcBef>
              <a:buFont typeface="Wingdings" panose="05000000000000000000" pitchFamily="2" charset="2"/>
              <a:buChar char="§"/>
            </a:pPr>
            <a:r>
              <a:rPr lang="en-US" altLang="en-US" dirty="0"/>
              <a:t>Conference Committee-Brian and  Laura</a:t>
            </a:r>
          </a:p>
          <a:p>
            <a:pPr lvl="2">
              <a:spcBef>
                <a:spcPct val="0"/>
              </a:spcBef>
              <a:buFont typeface="Wingdings" panose="05000000000000000000" pitchFamily="2" charset="2"/>
              <a:buChar char="§"/>
            </a:pPr>
            <a:endParaRPr lang="en-US" altLang="en-US" dirty="0"/>
          </a:p>
          <a:p>
            <a:pPr lvl="2">
              <a:spcBef>
                <a:spcPct val="0"/>
              </a:spcBef>
              <a:buFont typeface="Wingdings" panose="05000000000000000000" pitchFamily="2" charset="2"/>
              <a:buChar char="§"/>
            </a:pPr>
            <a:r>
              <a:rPr lang="en-US" altLang="en-US" dirty="0"/>
              <a:t>Co-presented webinar on role of APN in CRN and preconference on leadership development</a:t>
            </a:r>
          </a:p>
          <a:p>
            <a:pPr lvl="1">
              <a:spcBef>
                <a:spcPct val="0"/>
              </a:spcBef>
              <a:buFont typeface="Wingdings" panose="05000000000000000000" pitchFamily="2" charset="2"/>
              <a:buChar char="§"/>
            </a:pPr>
            <a:endParaRPr lang="en-US" altLang="en-US" dirty="0"/>
          </a:p>
          <a:p>
            <a:pPr>
              <a:spcBef>
                <a:spcPct val="0"/>
              </a:spcBef>
              <a:buFont typeface="Wingdings" panose="05000000000000000000" pitchFamily="2" charset="2"/>
              <a:buChar char="§"/>
            </a:pPr>
            <a:endParaRPr lang="en-US" altLang="en-US" sz="2800" dirty="0"/>
          </a:p>
          <a:p>
            <a:pPr lvl="1">
              <a:spcBef>
                <a:spcPct val="0"/>
              </a:spcBef>
            </a:pPr>
            <a:endParaRPr lang="en-US" altLang="en-US" dirty="0"/>
          </a:p>
          <a:p>
            <a:endParaRPr lang="en-US" altLang="en-US"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mph" presetSubtype="2" fill="hold" grpId="0" nodeType="clickEffect">
                                  <p:stCondLst>
                                    <p:cond delay="0"/>
                                  </p:stCondLst>
                                  <p:childTnLst>
                                    <p:anim to="1.5" calcmode="lin" valueType="num">
                                      <p:cBhvr override="childStyle">
                                        <p:cTn id="6" dur="2000" fill="hold"/>
                                        <p:tgtEl>
                                          <p:spTgt spid="19459">
                                            <p:txEl>
                                              <p:pRg st="0" end="0"/>
                                            </p:txEl>
                                          </p:spTgt>
                                        </p:tgtEl>
                                        <p:attrNameLst>
                                          <p:attrName>style.fontSize</p:attrName>
                                        </p:attrNameLst>
                                      </p:cBhvr>
                                    </p:anim>
                                  </p:childTnLst>
                                </p:cTn>
                              </p:par>
                              <p:par>
                                <p:cTn id="7" presetID="4" presetClass="emph" presetSubtype="2" fill="hold" grpId="0" nodeType="withEffect">
                                  <p:stCondLst>
                                    <p:cond delay="0"/>
                                  </p:stCondLst>
                                  <p:childTnLst>
                                    <p:anim to="1.5" calcmode="lin" valueType="num">
                                      <p:cBhvr override="childStyle">
                                        <p:cTn id="8" dur="2000" fill="hold"/>
                                        <p:tgtEl>
                                          <p:spTgt spid="19459">
                                            <p:txEl>
                                              <p:pRg st="1" end="1"/>
                                            </p:txEl>
                                          </p:spTgt>
                                        </p:tgtEl>
                                        <p:attrNameLst>
                                          <p:attrName>style.fontSize</p:attrName>
                                        </p:attrNameLst>
                                      </p:cBhvr>
                                    </p:anim>
                                  </p:childTnLst>
                                </p:cTn>
                              </p:par>
                              <p:par>
                                <p:cTn id="9" presetID="4" presetClass="emph" presetSubtype="2" fill="hold" grpId="0" nodeType="withEffect">
                                  <p:stCondLst>
                                    <p:cond delay="0"/>
                                  </p:stCondLst>
                                  <p:childTnLst>
                                    <p:anim to="1.5" calcmode="lin" valueType="num">
                                      <p:cBhvr override="childStyle">
                                        <p:cTn id="10" dur="2000" fill="hold"/>
                                        <p:tgtEl>
                                          <p:spTgt spid="19459">
                                            <p:txEl>
                                              <p:pRg st="3" end="3"/>
                                            </p:txEl>
                                          </p:spTgt>
                                        </p:tgtEl>
                                        <p:attrNameLst>
                                          <p:attrName>style.fontSize</p:attrName>
                                        </p:attrNameLst>
                                      </p:cBhvr>
                                    </p:anim>
                                  </p:childTnLst>
                                </p:cTn>
                              </p:par>
                              <p:par>
                                <p:cTn id="11" presetID="4" presetClass="emph" presetSubtype="2" fill="hold" grpId="0" nodeType="withEffect">
                                  <p:stCondLst>
                                    <p:cond delay="0"/>
                                  </p:stCondLst>
                                  <p:childTnLst>
                                    <p:anim to="1.5" calcmode="lin" valueType="num">
                                      <p:cBhvr override="childStyle">
                                        <p:cTn id="12" dur="2000" fill="hold"/>
                                        <p:tgtEl>
                                          <p:spTgt spid="19459">
                                            <p:txEl>
                                              <p:pRg st="5" end="5"/>
                                            </p:txEl>
                                          </p:spTgt>
                                        </p:tgtEl>
                                        <p:attrNameLst>
                                          <p:attrName>style.fontSize</p:attrName>
                                        </p:attrNameLst>
                                      </p:cBhvr>
                                    </p:anim>
                                  </p:childTnLst>
                                </p:cTn>
                              </p:par>
                              <p:par>
                                <p:cTn id="13" presetID="4" presetClass="emph" presetSubtype="2" fill="hold" grpId="0" nodeType="withEffect">
                                  <p:stCondLst>
                                    <p:cond delay="0"/>
                                  </p:stCondLst>
                                  <p:childTnLst>
                                    <p:anim to="1.5" calcmode="lin" valueType="num">
                                      <p:cBhvr override="childStyle">
                                        <p:cTn id="14" dur="2000" fill="hold"/>
                                        <p:tgtEl>
                                          <p:spTgt spid="19459">
                                            <p:txEl>
                                              <p:pRg st="7" end="7"/>
                                            </p:txEl>
                                          </p:spTgt>
                                        </p:tgtEl>
                                        <p:attrNameLst>
                                          <p:attrName>style.fontSize</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050E57-FF00-42FD-ADD2-4B49044A811D}"/>
              </a:ext>
            </a:extLst>
          </p:cNvPr>
          <p:cNvSpPr>
            <a:spLocks noGrp="1"/>
          </p:cNvSpPr>
          <p:nvPr>
            <p:ph type="title"/>
          </p:nvPr>
        </p:nvSpPr>
        <p:spPr/>
        <p:txBody>
          <a:bodyPr/>
          <a:lstStyle/>
          <a:p>
            <a:r>
              <a:rPr lang="en-US" dirty="0"/>
              <a:t>MMC Survey Results</a:t>
            </a:r>
          </a:p>
        </p:txBody>
      </p:sp>
      <p:sp>
        <p:nvSpPr>
          <p:cNvPr id="3" name="Content Placeholder 2">
            <a:extLst>
              <a:ext uri="{FF2B5EF4-FFF2-40B4-BE49-F238E27FC236}">
                <a16:creationId xmlns:a16="http://schemas.microsoft.com/office/drawing/2014/main" id="{6E50C9A2-BD4D-45E6-89F9-CC0B978AFD01}"/>
              </a:ext>
            </a:extLst>
          </p:cNvPr>
          <p:cNvSpPr>
            <a:spLocks noGrp="1"/>
          </p:cNvSpPr>
          <p:nvPr>
            <p:ph idx="1"/>
          </p:nvPr>
        </p:nvSpPr>
        <p:spPr/>
        <p:txBody>
          <a:bodyPr/>
          <a:lstStyle/>
          <a:p>
            <a:r>
              <a:rPr lang="en-US" dirty="0"/>
              <a:t>Provided preliminary results to MMC Board</a:t>
            </a:r>
          </a:p>
          <a:p>
            <a:endParaRPr lang="en-US" dirty="0"/>
          </a:p>
          <a:p>
            <a:r>
              <a:rPr lang="en-US" dirty="0"/>
              <a:t>Lots of data for all sections</a:t>
            </a:r>
          </a:p>
          <a:p>
            <a:endParaRPr lang="en-US" dirty="0"/>
          </a:p>
          <a:p>
            <a:r>
              <a:rPr lang="en-US" dirty="0"/>
              <a:t>MMC Committee presented at MMC education session on Wednesday evening</a:t>
            </a:r>
          </a:p>
          <a:p>
            <a:pPr lvl="1"/>
            <a:r>
              <a:rPr lang="en-US" dirty="0"/>
              <a:t>Cam, Mary, Cathy R. and Terry presented survey data and expand on opportunities to serve</a:t>
            </a:r>
          </a:p>
          <a:p>
            <a:endParaRPr lang="en-US" dirty="0"/>
          </a:p>
          <a:p>
            <a:endParaRPr lang="en-US" dirty="0"/>
          </a:p>
          <a:p>
            <a:endParaRPr lang="en-US" dirty="0"/>
          </a:p>
        </p:txBody>
      </p:sp>
    </p:spTree>
    <p:custDataLst>
      <p:tags r:id="rId1"/>
    </p:custDataLst>
    <p:extLst>
      <p:ext uri="{BB962C8B-B14F-4D97-AF65-F5344CB8AC3E}">
        <p14:creationId xmlns:p14="http://schemas.microsoft.com/office/powerpoint/2010/main" val="25900500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9F6BDF-54EA-4513-9EFF-FE844A101F15}"/>
              </a:ext>
            </a:extLst>
          </p:cNvPr>
          <p:cNvSpPr>
            <a:spLocks noGrp="1"/>
          </p:cNvSpPr>
          <p:nvPr>
            <p:ph type="title"/>
          </p:nvPr>
        </p:nvSpPr>
        <p:spPr/>
        <p:txBody>
          <a:bodyPr/>
          <a:lstStyle/>
          <a:p>
            <a:r>
              <a:rPr lang="en-US" dirty="0"/>
              <a:t>2017 Initiatives</a:t>
            </a:r>
          </a:p>
        </p:txBody>
      </p:sp>
      <p:sp>
        <p:nvSpPr>
          <p:cNvPr id="3" name="Content Placeholder 2">
            <a:extLst>
              <a:ext uri="{FF2B5EF4-FFF2-40B4-BE49-F238E27FC236}">
                <a16:creationId xmlns:a16="http://schemas.microsoft.com/office/drawing/2014/main" id="{55F0F56D-7B22-429B-84C5-B81D51D3B899}"/>
              </a:ext>
            </a:extLst>
          </p:cNvPr>
          <p:cNvSpPr>
            <a:spLocks noGrp="1"/>
          </p:cNvSpPr>
          <p:nvPr>
            <p:ph idx="1"/>
          </p:nvPr>
        </p:nvSpPr>
        <p:spPr/>
        <p:txBody>
          <a:bodyPr/>
          <a:lstStyle/>
          <a:p>
            <a:r>
              <a:rPr lang="en-US" dirty="0"/>
              <a:t>Continue to increase membership to 500 by 2020</a:t>
            </a:r>
          </a:p>
          <a:p>
            <a:r>
              <a:rPr lang="en-US" dirty="0"/>
              <a:t>Continue to collaborate with IACRN board and committees to highlight their accomplishments and keep you abreast through social media forums</a:t>
            </a:r>
          </a:p>
          <a:p>
            <a:r>
              <a:rPr lang="en-US" dirty="0"/>
              <a:t>Collaborate with additional organizations to raise awareness around Clinical Research Nursing</a:t>
            </a:r>
          </a:p>
          <a:p>
            <a:endParaRPr lang="en-US" dirty="0"/>
          </a:p>
          <a:p>
            <a:endParaRPr lang="en-US" dirty="0"/>
          </a:p>
        </p:txBody>
      </p:sp>
    </p:spTree>
    <p:custDataLst>
      <p:tags r:id="rId1"/>
    </p:custDataLst>
    <p:extLst>
      <p:ext uri="{BB962C8B-B14F-4D97-AF65-F5344CB8AC3E}">
        <p14:creationId xmlns:p14="http://schemas.microsoft.com/office/powerpoint/2010/main" val="1792987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altLang="en-US"/>
              <a:t>Contact Information</a:t>
            </a:r>
          </a:p>
        </p:txBody>
      </p:sp>
      <p:sp>
        <p:nvSpPr>
          <p:cNvPr id="34819" name="Content Placeholder 2"/>
          <p:cNvSpPr>
            <a:spLocks noGrp="1"/>
          </p:cNvSpPr>
          <p:nvPr>
            <p:ph idx="1"/>
          </p:nvPr>
        </p:nvSpPr>
        <p:spPr/>
        <p:txBody>
          <a:bodyPr/>
          <a:lstStyle/>
          <a:p>
            <a:r>
              <a:rPr lang="en-US" altLang="en-US" dirty="0"/>
              <a:t>Georgie Cusack-Chair-MMC Committee</a:t>
            </a:r>
          </a:p>
          <a:p>
            <a:pPr lvl="1"/>
            <a:r>
              <a:rPr lang="en-US" altLang="en-US" sz="3200" dirty="0">
                <a:hlinkClick r:id="rId3"/>
              </a:rPr>
              <a:t>Georgie.cusack@nih.gov</a:t>
            </a:r>
            <a:endParaRPr lang="en-US" altLang="en-US" sz="3200" dirty="0"/>
          </a:p>
          <a:p>
            <a:pPr lvl="1"/>
            <a:r>
              <a:rPr lang="en-US" altLang="en-US" sz="3200" dirty="0"/>
              <a:t>@</a:t>
            </a:r>
            <a:r>
              <a:rPr lang="en-US" altLang="en-US" sz="3200" dirty="0" err="1"/>
              <a:t>cusackgeorgie</a:t>
            </a:r>
            <a:endParaRPr lang="en-US" altLang="en-US" sz="3200" dirty="0"/>
          </a:p>
          <a:p>
            <a:pPr lvl="1"/>
            <a:r>
              <a:rPr lang="en-US" altLang="en-US" sz="3200" dirty="0"/>
              <a:t>301-827-1323</a:t>
            </a:r>
          </a:p>
        </p:txBody>
      </p:sp>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533400" y="0"/>
            <a:ext cx="8610600" cy="1143000"/>
          </a:xfrm>
        </p:spPr>
        <p:txBody>
          <a:bodyPr/>
          <a:lstStyle/>
          <a:p>
            <a:r>
              <a:rPr lang="en-US" altLang="en-US" dirty="0">
                <a:ea typeface="ＭＳ Ｐゴシック" pitchFamily="34" charset="-128"/>
              </a:rPr>
              <a:t>Committee Members</a:t>
            </a:r>
          </a:p>
        </p:txBody>
      </p:sp>
      <p:sp>
        <p:nvSpPr>
          <p:cNvPr id="16386" name="Content Placeholder 2"/>
          <p:cNvSpPr>
            <a:spLocks noGrp="1"/>
          </p:cNvSpPr>
          <p:nvPr>
            <p:ph idx="1"/>
          </p:nvPr>
        </p:nvSpPr>
        <p:spPr>
          <a:xfrm>
            <a:off x="838200" y="1371600"/>
            <a:ext cx="8001000" cy="4525963"/>
          </a:xfrm>
        </p:spPr>
        <p:txBody>
          <a:bodyPr/>
          <a:lstStyle/>
          <a:p>
            <a:pPr defTabSz="827088"/>
            <a:r>
              <a:rPr lang="en-US" altLang="en-US" sz="2800" b="1" dirty="0">
                <a:ea typeface="ＭＳ Ｐゴシック" pitchFamily="34" charset="-128"/>
                <a:cs typeface="Arial" panose="020B0604020202020204" pitchFamily="34" charset="0"/>
              </a:rPr>
              <a:t>Georgie Cusack</a:t>
            </a:r>
            <a:r>
              <a:rPr lang="en-US" altLang="en-US" sz="2800" dirty="0">
                <a:ea typeface="ＭＳ Ｐゴシック" pitchFamily="34" charset="-128"/>
                <a:cs typeface="Arial" panose="020B0604020202020204" pitchFamily="34" charset="0"/>
              </a:rPr>
              <a:t>, Chair, National Institutes of Health Bethesda, MD </a:t>
            </a:r>
          </a:p>
          <a:p>
            <a:pPr defTabSz="827088"/>
            <a:r>
              <a:rPr lang="en-US" altLang="en-US" sz="2800" b="1" dirty="0">
                <a:ea typeface="ＭＳ Ｐゴシック" pitchFamily="34" charset="-128"/>
                <a:cs typeface="Arial" panose="020B0604020202020204" pitchFamily="34" charset="0"/>
              </a:rPr>
              <a:t>Jennifer Allison, </a:t>
            </a:r>
            <a:r>
              <a:rPr lang="en-US" altLang="en-US" sz="2800" dirty="0">
                <a:ea typeface="ＭＳ Ｐゴシック" pitchFamily="34" charset="-128"/>
                <a:cs typeface="Arial" panose="020B0604020202020204" pitchFamily="34" charset="0"/>
              </a:rPr>
              <a:t>NIHR CRF Southampton UK, </a:t>
            </a:r>
          </a:p>
          <a:p>
            <a:pPr defTabSz="827088"/>
            <a:r>
              <a:rPr lang="en-US" altLang="en-US" sz="2800" b="1" dirty="0">
                <a:ea typeface="ＭＳ Ｐゴシック" pitchFamily="34" charset="-128"/>
                <a:cs typeface="Arial" panose="020B0604020202020204" pitchFamily="34" charset="0"/>
              </a:rPr>
              <a:t>Laura Baker</a:t>
            </a:r>
            <a:r>
              <a:rPr lang="en-US" altLang="en-US" sz="2800" dirty="0">
                <a:ea typeface="ＭＳ Ｐゴシック" pitchFamily="34" charset="-128"/>
                <a:cs typeface="Arial" panose="020B0604020202020204" pitchFamily="34" charset="0"/>
              </a:rPr>
              <a:t>, Seattle Children’s Research Institute, Seattle, Washington</a:t>
            </a:r>
          </a:p>
          <a:p>
            <a:pPr defTabSz="827088"/>
            <a:r>
              <a:rPr lang="en-US" altLang="en-US" sz="2800" b="1" dirty="0">
                <a:ea typeface="ＭＳ Ｐゴシック" pitchFamily="34" charset="-128"/>
                <a:cs typeface="Arial" panose="020B0604020202020204" pitchFamily="34" charset="0"/>
              </a:rPr>
              <a:t>Brian </a:t>
            </a:r>
            <a:r>
              <a:rPr lang="en-US" altLang="en-US" sz="2800" b="1" dirty="0" err="1">
                <a:ea typeface="ＭＳ Ｐゴシック" pitchFamily="34" charset="-128"/>
                <a:cs typeface="Arial" panose="020B0604020202020204" pitchFamily="34" charset="0"/>
              </a:rPr>
              <a:t>Beardslee</a:t>
            </a:r>
            <a:r>
              <a:rPr lang="en-US" altLang="en-US" sz="2800" dirty="0">
                <a:ea typeface="ＭＳ Ｐゴシック" pitchFamily="34" charset="-128"/>
                <a:cs typeface="Arial" panose="020B0604020202020204" pitchFamily="34" charset="0"/>
              </a:rPr>
              <a:t>, The Dana-Farber Cancer Institute, Boston, Mass</a:t>
            </a:r>
          </a:p>
          <a:p>
            <a:pPr defTabSz="827088"/>
            <a:r>
              <a:rPr lang="en-US" altLang="en-US" sz="2800" b="1" dirty="0">
                <a:ea typeface="ＭＳ Ｐゴシック" pitchFamily="34" charset="-128"/>
                <a:cs typeface="Arial" panose="020B0604020202020204" pitchFamily="34" charset="0"/>
              </a:rPr>
              <a:t>Amanda Bray</a:t>
            </a:r>
            <a:r>
              <a:rPr lang="en-US" altLang="en-US" sz="2800" dirty="0">
                <a:ea typeface="ＭＳ Ｐゴシック" pitchFamily="34" charset="-128"/>
                <a:cs typeface="Arial" panose="020B0604020202020204" pitchFamily="34" charset="0"/>
              </a:rPr>
              <a:t>, </a:t>
            </a:r>
            <a:r>
              <a:rPr lang="en-US" altLang="en-US" sz="2800" dirty="0">
                <a:cs typeface="Arial" panose="020B0604020202020204" pitchFamily="34" charset="0"/>
                <a:sym typeface="Times New Roman" pitchFamily="18" charset="0"/>
              </a:rPr>
              <a:t>Blood Cancer Network, Ireland (BCNI)</a:t>
            </a:r>
            <a:r>
              <a:rPr lang="en-US" altLang="en-US" sz="2800" dirty="0">
                <a:ea typeface="ＭＳ Ｐゴシック" pitchFamily="34" charset="-128"/>
                <a:cs typeface="Arial" panose="020B0604020202020204" pitchFamily="34" charset="0"/>
              </a:rPr>
              <a:t> </a:t>
            </a:r>
          </a:p>
        </p:txBody>
      </p:sp>
    </p:spTree>
    <p:custDataLst>
      <p:tags r:id="rId1"/>
    </p:custDataLst>
    <p:extLst>
      <p:ext uri="{BB962C8B-B14F-4D97-AF65-F5344CB8AC3E}">
        <p14:creationId xmlns:p14="http://schemas.microsoft.com/office/powerpoint/2010/main" val="2246254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BE22E6-9D92-4E76-BF0A-5CD8D34DE769}"/>
              </a:ext>
            </a:extLst>
          </p:cNvPr>
          <p:cNvSpPr>
            <a:spLocks noGrp="1"/>
          </p:cNvSpPr>
          <p:nvPr>
            <p:ph type="title"/>
          </p:nvPr>
        </p:nvSpPr>
        <p:spPr/>
        <p:txBody>
          <a:bodyPr/>
          <a:lstStyle/>
          <a:p>
            <a:r>
              <a:rPr lang="en-US" altLang="en-US" dirty="0">
                <a:ea typeface="ＭＳ Ｐゴシック" pitchFamily="34" charset="-128"/>
              </a:rPr>
              <a:t>Committee Members</a:t>
            </a:r>
            <a:endParaRPr lang="en-US" dirty="0"/>
          </a:p>
        </p:txBody>
      </p:sp>
      <p:sp>
        <p:nvSpPr>
          <p:cNvPr id="3" name="Content Placeholder 2">
            <a:extLst>
              <a:ext uri="{FF2B5EF4-FFF2-40B4-BE49-F238E27FC236}">
                <a16:creationId xmlns:a16="http://schemas.microsoft.com/office/drawing/2014/main" id="{6A492CA3-2B32-4B9C-87CE-F7A9316F175E}"/>
              </a:ext>
            </a:extLst>
          </p:cNvPr>
          <p:cNvSpPr>
            <a:spLocks noGrp="1"/>
          </p:cNvSpPr>
          <p:nvPr>
            <p:ph idx="1"/>
          </p:nvPr>
        </p:nvSpPr>
        <p:spPr>
          <a:xfrm>
            <a:off x="685800" y="1417638"/>
            <a:ext cx="8001000" cy="4525963"/>
          </a:xfrm>
        </p:spPr>
        <p:txBody>
          <a:bodyPr/>
          <a:lstStyle/>
          <a:p>
            <a:pPr defTabSz="827088"/>
            <a:r>
              <a:rPr lang="en-US" altLang="en-US" sz="2800" b="1" dirty="0">
                <a:ea typeface="ＭＳ Ｐゴシック" pitchFamily="34" charset="-128"/>
                <a:cs typeface="Arial" panose="020B0604020202020204" pitchFamily="34" charset="0"/>
              </a:rPr>
              <a:t>Gordon Hill</a:t>
            </a:r>
            <a:r>
              <a:rPr lang="en-US" altLang="en-US" sz="2800" dirty="0">
                <a:ea typeface="ＭＳ Ｐゴシック" pitchFamily="34" charset="-128"/>
                <a:cs typeface="Arial" panose="020B0604020202020204" pitchFamily="34" charset="0"/>
              </a:rPr>
              <a:t>,</a:t>
            </a:r>
            <a:r>
              <a:rPr lang="en-US" sz="2800" dirty="0">
                <a:cs typeface="Arial" panose="020B0604020202020204" pitchFamily="34" charset="0"/>
              </a:rPr>
              <a:t> Glasgow Caledonian University</a:t>
            </a:r>
            <a:r>
              <a:rPr lang="en-US" altLang="en-US" sz="2800" dirty="0">
                <a:ea typeface="ＭＳ Ｐゴシック" pitchFamily="34" charset="-128"/>
                <a:cs typeface="Arial" panose="020B0604020202020204" pitchFamily="34" charset="0"/>
              </a:rPr>
              <a:t>, UK</a:t>
            </a:r>
          </a:p>
          <a:p>
            <a:pPr defTabSz="827088"/>
            <a:r>
              <a:rPr lang="en-US" altLang="en-US" sz="2800" b="1" dirty="0">
                <a:ea typeface="ＭＳ Ｐゴシック" pitchFamily="34" charset="-128"/>
                <a:cs typeface="Arial" panose="020B0604020202020204" pitchFamily="34" charset="0"/>
              </a:rPr>
              <a:t>Terry Jeffs</a:t>
            </a:r>
            <a:r>
              <a:rPr lang="en-US" altLang="en-US" sz="2800" dirty="0">
                <a:ea typeface="ＭＳ Ｐゴシック" pitchFamily="34" charset="-128"/>
                <a:cs typeface="Arial" panose="020B0604020202020204" pitchFamily="34" charset="0"/>
              </a:rPr>
              <a:t>, Georgetown University, Clinical Research Unit, Washington, DC</a:t>
            </a:r>
          </a:p>
          <a:p>
            <a:pPr defTabSz="827088"/>
            <a:r>
              <a:rPr lang="en-US" altLang="en-US" sz="2800" b="1" dirty="0">
                <a:ea typeface="ＭＳ Ｐゴシック" pitchFamily="34" charset="-128"/>
                <a:cs typeface="Arial" panose="020B0604020202020204" pitchFamily="34" charset="0"/>
              </a:rPr>
              <a:t>Mary Jackson</a:t>
            </a:r>
            <a:r>
              <a:rPr lang="en-US" altLang="en-US" sz="2800" dirty="0">
                <a:ea typeface="ＭＳ Ｐゴシック" pitchFamily="34" charset="-128"/>
                <a:cs typeface="Arial" panose="020B0604020202020204" pitchFamily="34" charset="0"/>
              </a:rPr>
              <a:t>, National Heart, Lung and Blood Institute, NIH, Bethesda, MD</a:t>
            </a:r>
          </a:p>
          <a:p>
            <a:pPr defTabSz="827088"/>
            <a:r>
              <a:rPr lang="en-US" altLang="en-US" sz="2800" b="1" dirty="0">
                <a:ea typeface="ＭＳ Ｐゴシック" pitchFamily="34" charset="-128"/>
                <a:cs typeface="Arial" panose="020B0604020202020204" pitchFamily="34" charset="0"/>
              </a:rPr>
              <a:t>Catherine Ricciardi</a:t>
            </a:r>
            <a:r>
              <a:rPr lang="en-US" altLang="en-US" sz="2800" dirty="0">
                <a:ea typeface="ＭＳ Ｐゴシック" pitchFamily="34" charset="-128"/>
                <a:cs typeface="Arial" panose="020B0604020202020204" pitchFamily="34" charset="0"/>
              </a:rPr>
              <a:t>, MIT Harvard Catalyst CTSA</a:t>
            </a:r>
            <a:r>
              <a:rPr lang="en-US" altLang="en-US" sz="2800">
                <a:ea typeface="ＭＳ Ｐゴシック" pitchFamily="34" charset="-128"/>
                <a:cs typeface="Arial" panose="020B0604020202020204" pitchFamily="34" charset="0"/>
              </a:rPr>
              <a:t>, Cambridge, Mass</a:t>
            </a:r>
            <a:endParaRPr lang="en-US" altLang="en-US" sz="2800" dirty="0">
              <a:ea typeface="ＭＳ Ｐゴシック" pitchFamily="34" charset="-128"/>
              <a:cs typeface="Arial" panose="020B0604020202020204" pitchFamily="34" charset="0"/>
            </a:endParaRPr>
          </a:p>
          <a:p>
            <a:pPr defTabSz="827088"/>
            <a:r>
              <a:rPr lang="en-US" altLang="en-US" sz="2800" b="1" dirty="0">
                <a:ea typeface="ＭＳ Ｐゴシック" pitchFamily="34" charset="-128"/>
                <a:cs typeface="Arial" panose="020B0604020202020204" pitchFamily="34" charset="0"/>
              </a:rPr>
              <a:t>Cameron Sze</a:t>
            </a:r>
            <a:r>
              <a:rPr lang="en-US" altLang="en-US" sz="2800" dirty="0">
                <a:ea typeface="ＭＳ Ｐゴシック" pitchFamily="34" charset="-128"/>
                <a:cs typeface="Arial" panose="020B0604020202020204" pitchFamily="34" charset="0"/>
              </a:rPr>
              <a:t>, DFCI, Harvard  Boston,  Mass</a:t>
            </a:r>
            <a:endParaRPr lang="en-US" dirty="0"/>
          </a:p>
        </p:txBody>
      </p:sp>
    </p:spTree>
    <p:custDataLst>
      <p:tags r:id="rId1"/>
    </p:custDataLst>
    <p:extLst>
      <p:ext uri="{BB962C8B-B14F-4D97-AF65-F5344CB8AC3E}">
        <p14:creationId xmlns:p14="http://schemas.microsoft.com/office/powerpoint/2010/main" val="5728661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685800" y="152400"/>
            <a:ext cx="8001000" cy="1143000"/>
          </a:xfrm>
        </p:spPr>
        <p:txBody>
          <a:bodyPr/>
          <a:lstStyle/>
          <a:p>
            <a:r>
              <a:rPr lang="en-US" altLang="en-US" dirty="0"/>
              <a:t>2017 Goals</a:t>
            </a:r>
          </a:p>
        </p:txBody>
      </p:sp>
      <p:sp>
        <p:nvSpPr>
          <p:cNvPr id="29699" name="Content Placeholder 2"/>
          <p:cNvSpPr>
            <a:spLocks noGrp="1"/>
          </p:cNvSpPr>
          <p:nvPr>
            <p:ph idx="1"/>
          </p:nvPr>
        </p:nvSpPr>
        <p:spPr>
          <a:xfrm>
            <a:off x="533400" y="1371600"/>
            <a:ext cx="8458200" cy="4525963"/>
          </a:xfrm>
        </p:spPr>
        <p:txBody>
          <a:bodyPr/>
          <a:lstStyle/>
          <a:p>
            <a:pPr>
              <a:spcBef>
                <a:spcPct val="0"/>
              </a:spcBef>
            </a:pPr>
            <a:endParaRPr lang="en-US" altLang="en-US" dirty="0"/>
          </a:p>
          <a:p>
            <a:pPr marL="571500" indent="-571500">
              <a:buFont typeface="Arial" panose="020B0604020202020204" pitchFamily="34" charset="0"/>
              <a:buChar char="•"/>
            </a:pPr>
            <a:r>
              <a:rPr lang="en-US" b="1" dirty="0">
                <a:solidFill>
                  <a:srgbClr val="0C3C60"/>
                </a:solidFill>
              </a:rPr>
              <a:t>Promote awareness of IACRN </a:t>
            </a:r>
          </a:p>
          <a:p>
            <a:pPr marL="571500" indent="-571500">
              <a:buFont typeface="Arial" panose="020B0604020202020204" pitchFamily="34" charset="0"/>
              <a:buChar char="•"/>
            </a:pPr>
            <a:endParaRPr lang="en-US" b="1" dirty="0">
              <a:solidFill>
                <a:srgbClr val="0C3C60"/>
              </a:solidFill>
            </a:endParaRPr>
          </a:p>
          <a:p>
            <a:pPr marL="571500" indent="-571500">
              <a:buFont typeface="Arial" panose="020B0604020202020204" pitchFamily="34" charset="0"/>
              <a:buChar char="•"/>
            </a:pPr>
            <a:r>
              <a:rPr lang="en-US" b="1" dirty="0">
                <a:solidFill>
                  <a:srgbClr val="0C3C60"/>
                </a:solidFill>
              </a:rPr>
              <a:t>Increase Association membership</a:t>
            </a:r>
          </a:p>
          <a:p>
            <a:pPr marL="571500" indent="-571500">
              <a:buFont typeface="Arial" panose="020B0604020202020204" pitchFamily="34" charset="0"/>
              <a:buChar char="•"/>
            </a:pPr>
            <a:endParaRPr lang="en-US" b="1" dirty="0">
              <a:solidFill>
                <a:srgbClr val="0C3C60"/>
              </a:solidFill>
            </a:endParaRPr>
          </a:p>
          <a:p>
            <a:pPr marL="571500" indent="-571500">
              <a:buFont typeface="Arial" panose="020B0604020202020204" pitchFamily="34" charset="0"/>
              <a:buChar char="•"/>
            </a:pPr>
            <a:r>
              <a:rPr lang="en-US" b="1" dirty="0">
                <a:solidFill>
                  <a:srgbClr val="0C3C60"/>
                </a:solidFill>
              </a:rPr>
              <a:t>Disseminate the organization's initiative and innovations to the clinical research community</a:t>
            </a:r>
            <a:r>
              <a:rPr lang="en-US" sz="4000" b="1" dirty="0">
                <a:solidFill>
                  <a:srgbClr val="0C3C60"/>
                </a:solidFill>
              </a:rPr>
              <a:t> </a:t>
            </a:r>
            <a:endParaRPr lang="en-US" sz="4000" b="1" dirty="0"/>
          </a:p>
          <a:p>
            <a:pPr>
              <a:spcBef>
                <a:spcPct val="0"/>
              </a:spcBef>
            </a:pPr>
            <a:endParaRPr lang="en-US" altLang="en-US" sz="4000" dirty="0"/>
          </a:p>
          <a:p>
            <a:pPr>
              <a:spcBef>
                <a:spcPct val="0"/>
              </a:spcBef>
            </a:pPr>
            <a:endParaRPr lang="en-US" altLang="en-US" sz="4000" dirty="0"/>
          </a:p>
          <a:p>
            <a:pPr>
              <a:spcBef>
                <a:spcPct val="0"/>
              </a:spcBef>
              <a:buFont typeface="Arial" charset="0"/>
              <a:buNone/>
            </a:pPr>
            <a:endParaRPr lang="en-US" altLang="en-US" dirty="0"/>
          </a:p>
          <a:p>
            <a:endParaRPr lang="en-US" altLang="en-US" dirty="0"/>
          </a:p>
        </p:txBody>
      </p:sp>
    </p:spTree>
    <p:custDataLst>
      <p:tags r:id="rId1"/>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6AC4CA-718E-4987-89DE-C72C10F5A97D}"/>
              </a:ext>
            </a:extLst>
          </p:cNvPr>
          <p:cNvSpPr>
            <a:spLocks noGrp="1"/>
          </p:cNvSpPr>
          <p:nvPr>
            <p:ph type="title"/>
          </p:nvPr>
        </p:nvSpPr>
        <p:spPr/>
        <p:txBody>
          <a:bodyPr/>
          <a:lstStyle/>
          <a:p>
            <a:r>
              <a:rPr lang="en-US" dirty="0"/>
              <a:t>Nominal Group Brainstorming</a:t>
            </a:r>
          </a:p>
        </p:txBody>
      </p:sp>
      <p:sp>
        <p:nvSpPr>
          <p:cNvPr id="6" name="Content Placeholder 5">
            <a:extLst>
              <a:ext uri="{FF2B5EF4-FFF2-40B4-BE49-F238E27FC236}">
                <a16:creationId xmlns:a16="http://schemas.microsoft.com/office/drawing/2014/main" id="{BF88D7E4-392B-48A6-A060-4C1C3788305F}"/>
              </a:ext>
            </a:extLst>
          </p:cNvPr>
          <p:cNvSpPr>
            <a:spLocks noGrp="1"/>
          </p:cNvSpPr>
          <p:nvPr>
            <p:ph idx="1"/>
          </p:nvPr>
        </p:nvSpPr>
        <p:spPr>
          <a:xfrm>
            <a:off x="685800" y="1143000"/>
            <a:ext cx="8001000" cy="4983163"/>
          </a:xfrm>
        </p:spPr>
        <p:txBody>
          <a:bodyPr/>
          <a:lstStyle/>
          <a:p>
            <a:r>
              <a:rPr lang="en-US" sz="2800" dirty="0"/>
              <a:t>Revamp website</a:t>
            </a:r>
          </a:p>
          <a:p>
            <a:r>
              <a:rPr lang="en-US" sz="2800" dirty="0"/>
              <a:t>Expert marketing</a:t>
            </a:r>
          </a:p>
          <a:p>
            <a:r>
              <a:rPr lang="en-US" sz="2800" dirty="0"/>
              <a:t>PR campaign</a:t>
            </a:r>
          </a:p>
          <a:p>
            <a:r>
              <a:rPr lang="en-US" sz="2800" dirty="0"/>
              <a:t>Leadership Development</a:t>
            </a:r>
          </a:p>
          <a:p>
            <a:r>
              <a:rPr lang="en-US" sz="2800" dirty="0"/>
              <a:t>Local outreach</a:t>
            </a:r>
          </a:p>
          <a:p>
            <a:r>
              <a:rPr lang="en-US" sz="2800" dirty="0"/>
              <a:t>Local networking</a:t>
            </a:r>
          </a:p>
          <a:p>
            <a:r>
              <a:rPr lang="en-US" sz="2800" dirty="0"/>
              <a:t>In the Loop</a:t>
            </a:r>
          </a:p>
          <a:p>
            <a:r>
              <a:rPr lang="en-US" sz="2800" dirty="0"/>
              <a:t>Social media-Twitter/Facebook</a:t>
            </a:r>
          </a:p>
          <a:p>
            <a:r>
              <a:rPr lang="en-US" sz="2800" dirty="0"/>
              <a:t>Creating a budget</a:t>
            </a:r>
          </a:p>
          <a:p>
            <a:r>
              <a:rPr lang="en-US" sz="2800" dirty="0"/>
              <a:t>Networking with other committees</a:t>
            </a:r>
          </a:p>
          <a:p>
            <a:endParaRPr lang="en-US" dirty="0"/>
          </a:p>
        </p:txBody>
      </p:sp>
    </p:spTree>
    <p:custDataLst>
      <p:tags r:id="rId1"/>
    </p:custDataLst>
    <p:extLst>
      <p:ext uri="{BB962C8B-B14F-4D97-AF65-F5344CB8AC3E}">
        <p14:creationId xmlns:p14="http://schemas.microsoft.com/office/powerpoint/2010/main" val="38419842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r>
              <a:rPr lang="en-US" altLang="en-US" dirty="0">
                <a:ea typeface="ＭＳ Ｐゴシック" pitchFamily="34" charset="-128"/>
              </a:rPr>
              <a:t>Accomplishments</a:t>
            </a:r>
          </a:p>
        </p:txBody>
      </p:sp>
      <p:sp>
        <p:nvSpPr>
          <p:cNvPr id="18434" name="Content Placeholder 2"/>
          <p:cNvSpPr>
            <a:spLocks noGrp="1"/>
          </p:cNvSpPr>
          <p:nvPr>
            <p:ph idx="1"/>
          </p:nvPr>
        </p:nvSpPr>
        <p:spPr/>
        <p:txBody>
          <a:bodyPr/>
          <a:lstStyle/>
          <a:p>
            <a:pPr marL="0" indent="0" eaLnBrk="1" hangingPunct="1">
              <a:buNone/>
            </a:pPr>
            <a:r>
              <a:rPr lang="en-US" altLang="en-US" b="1" dirty="0">
                <a:ea typeface="ＭＳ Ｐゴシック" pitchFamily="34" charset="-128"/>
              </a:rPr>
              <a:t>Membership </a:t>
            </a:r>
          </a:p>
          <a:p>
            <a:pPr lvl="1" eaLnBrk="1" hangingPunct="1"/>
            <a:r>
              <a:rPr lang="en-US" altLang="en-US" dirty="0">
                <a:ea typeface="ＭＳ Ｐゴシック" pitchFamily="34" charset="-128"/>
              </a:rPr>
              <a:t>6 levels of membership</a:t>
            </a:r>
          </a:p>
          <a:p>
            <a:pPr lvl="2" eaLnBrk="1" hangingPunct="1"/>
            <a:r>
              <a:rPr lang="en-US" altLang="en-US" sz="2800" dirty="0">
                <a:ea typeface="ＭＳ Ｐゴシック" pitchFamily="34" charset="-128"/>
              </a:rPr>
              <a:t>Full 1 year</a:t>
            </a:r>
          </a:p>
          <a:p>
            <a:pPr lvl="2" eaLnBrk="1" hangingPunct="1"/>
            <a:r>
              <a:rPr lang="en-US" altLang="en-US" sz="2800" dirty="0">
                <a:ea typeface="ＭＳ Ｐゴシック" pitchFamily="34" charset="-128"/>
              </a:rPr>
              <a:t>Full 2 year</a:t>
            </a:r>
          </a:p>
          <a:p>
            <a:pPr lvl="2" eaLnBrk="1" hangingPunct="1"/>
            <a:r>
              <a:rPr lang="en-US" altLang="en-US" sz="2800" dirty="0">
                <a:ea typeface="ＭＳ Ｐゴシック" pitchFamily="34" charset="-128"/>
              </a:rPr>
              <a:t>Associate</a:t>
            </a:r>
          </a:p>
          <a:p>
            <a:pPr lvl="2" eaLnBrk="1" hangingPunct="1"/>
            <a:r>
              <a:rPr lang="en-US" altLang="en-US" sz="2800" dirty="0">
                <a:ea typeface="ＭＳ Ｐゴシック" pitchFamily="34" charset="-128"/>
              </a:rPr>
              <a:t>Associate 2 year</a:t>
            </a:r>
          </a:p>
          <a:p>
            <a:pPr lvl="2" eaLnBrk="1" hangingPunct="1"/>
            <a:r>
              <a:rPr lang="en-US" altLang="en-US" sz="2800" dirty="0">
                <a:ea typeface="ＭＳ Ｐゴシック" pitchFamily="34" charset="-128"/>
              </a:rPr>
              <a:t>Student</a:t>
            </a:r>
          </a:p>
          <a:p>
            <a:pPr lvl="2" eaLnBrk="1" hangingPunct="1"/>
            <a:r>
              <a:rPr lang="en-US" altLang="en-US" sz="2800" dirty="0">
                <a:ea typeface="ＭＳ Ｐゴシック" pitchFamily="34" charset="-128"/>
              </a:rPr>
              <a:t>Developing Country</a:t>
            </a:r>
          </a:p>
          <a:p>
            <a:pPr lvl="1" eaLnBrk="1" hangingPunct="1"/>
            <a:endParaRPr lang="en-US" altLang="en-US" sz="2400" dirty="0">
              <a:ea typeface="ＭＳ Ｐゴシック" pitchFamily="34" charset="-128"/>
            </a:endParaRPr>
          </a:p>
          <a:p>
            <a:pPr lvl="1" eaLnBrk="1" hangingPunct="1"/>
            <a:endParaRPr lang="en-US" altLang="en-US" sz="2400" dirty="0">
              <a:ea typeface="ＭＳ Ｐゴシック" pitchFamily="34" charset="-128"/>
            </a:endParaRPr>
          </a:p>
        </p:txBody>
      </p:sp>
    </p:spTree>
    <p:custDataLst>
      <p:tags r:id="rId1"/>
    </p:custDataLst>
    <p:extLst>
      <p:ext uri="{BB962C8B-B14F-4D97-AF65-F5344CB8AC3E}">
        <p14:creationId xmlns:p14="http://schemas.microsoft.com/office/powerpoint/2010/main" val="26373622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44165A-F497-44A1-8F78-11632AFAE8F7}"/>
              </a:ext>
            </a:extLst>
          </p:cNvPr>
          <p:cNvSpPr>
            <a:spLocks noGrp="1"/>
          </p:cNvSpPr>
          <p:nvPr>
            <p:ph type="title"/>
          </p:nvPr>
        </p:nvSpPr>
        <p:spPr/>
        <p:txBody>
          <a:bodyPr/>
          <a:lstStyle/>
          <a:p>
            <a:r>
              <a:rPr lang="en-US" b="1" dirty="0">
                <a:solidFill>
                  <a:srgbClr val="00B0F0"/>
                </a:solidFill>
              </a:rPr>
              <a:t>September 2016-October 2017 Data</a:t>
            </a:r>
          </a:p>
        </p:txBody>
      </p:sp>
      <p:sp>
        <p:nvSpPr>
          <p:cNvPr id="5" name="Text Placeholder 4">
            <a:extLst>
              <a:ext uri="{FF2B5EF4-FFF2-40B4-BE49-F238E27FC236}">
                <a16:creationId xmlns:a16="http://schemas.microsoft.com/office/drawing/2014/main" id="{364451D0-B47A-4661-B5FC-670A4722C23A}"/>
              </a:ext>
            </a:extLst>
          </p:cNvPr>
          <p:cNvSpPr>
            <a:spLocks noGrp="1"/>
          </p:cNvSpPr>
          <p:nvPr>
            <p:ph type="body" idx="1"/>
          </p:nvPr>
        </p:nvSpPr>
        <p:spPr/>
        <p:txBody>
          <a:bodyPr/>
          <a:lstStyle/>
          <a:p>
            <a:pPr algn="ctr"/>
            <a:r>
              <a:rPr lang="en-US" dirty="0"/>
              <a:t>2016</a:t>
            </a:r>
          </a:p>
        </p:txBody>
      </p:sp>
      <p:sp>
        <p:nvSpPr>
          <p:cNvPr id="3" name="Content Placeholder 2">
            <a:extLst>
              <a:ext uri="{FF2B5EF4-FFF2-40B4-BE49-F238E27FC236}">
                <a16:creationId xmlns:a16="http://schemas.microsoft.com/office/drawing/2014/main" id="{90910810-3543-4E83-A083-FEEFF78E2432}"/>
              </a:ext>
            </a:extLst>
          </p:cNvPr>
          <p:cNvSpPr>
            <a:spLocks noGrp="1"/>
          </p:cNvSpPr>
          <p:nvPr>
            <p:ph sz="half" idx="2"/>
          </p:nvPr>
        </p:nvSpPr>
        <p:spPr/>
        <p:txBody>
          <a:bodyPr/>
          <a:lstStyle/>
          <a:p>
            <a:pPr lvl="1" eaLnBrk="1" hangingPunct="1"/>
            <a:r>
              <a:rPr lang="en-US" altLang="en-US" sz="2400" dirty="0">
                <a:ea typeface="ＭＳ Ｐゴシック" pitchFamily="34" charset="-128"/>
              </a:rPr>
              <a:t>Current active members-247 from 12 countries</a:t>
            </a:r>
          </a:p>
          <a:p>
            <a:pPr lvl="1" eaLnBrk="1" hangingPunct="1"/>
            <a:endParaRPr lang="en-US" altLang="en-US" sz="2400" dirty="0">
              <a:ea typeface="ＭＳ Ｐゴシック" pitchFamily="34" charset="-128"/>
            </a:endParaRPr>
          </a:p>
          <a:p>
            <a:pPr lvl="1" eaLnBrk="1" hangingPunct="1"/>
            <a:r>
              <a:rPr lang="en-US" altLang="en-US" sz="2400" dirty="0">
                <a:ea typeface="ＭＳ Ｐゴシック" pitchFamily="34" charset="-128"/>
              </a:rPr>
              <a:t>New members-14</a:t>
            </a:r>
          </a:p>
          <a:p>
            <a:pPr marL="457200" lvl="1" indent="0" eaLnBrk="1" hangingPunct="1">
              <a:buNone/>
            </a:pPr>
            <a:endParaRPr lang="en-US" altLang="en-US" sz="2400" dirty="0">
              <a:ea typeface="ＭＳ Ｐゴシック" pitchFamily="34" charset="-128"/>
            </a:endParaRPr>
          </a:p>
          <a:p>
            <a:pPr lvl="1" eaLnBrk="1" hangingPunct="1"/>
            <a:r>
              <a:rPr lang="en-US" altLang="en-US" sz="2400" dirty="0">
                <a:ea typeface="ＭＳ Ｐゴシック" pitchFamily="34" charset="-128"/>
              </a:rPr>
              <a:t>Pending members-32</a:t>
            </a:r>
          </a:p>
          <a:p>
            <a:pPr lvl="1" eaLnBrk="1" hangingPunct="1"/>
            <a:endParaRPr lang="en-US" altLang="en-US" sz="2400" dirty="0">
              <a:ea typeface="ＭＳ Ｐゴシック" pitchFamily="34" charset="-128"/>
            </a:endParaRPr>
          </a:p>
          <a:p>
            <a:pPr lvl="1" eaLnBrk="1" hangingPunct="1"/>
            <a:r>
              <a:rPr lang="en-US" altLang="en-US" sz="2400" dirty="0">
                <a:ea typeface="ＭＳ Ｐゴシック" pitchFamily="34" charset="-128"/>
              </a:rPr>
              <a:t>Lapsed members-73</a:t>
            </a:r>
          </a:p>
          <a:p>
            <a:pPr lvl="1" eaLnBrk="1" hangingPunct="1"/>
            <a:endParaRPr lang="en-US" altLang="en-US" sz="2400" dirty="0">
              <a:ea typeface="ＭＳ Ｐゴシック" pitchFamily="34" charset="-128"/>
            </a:endParaRPr>
          </a:p>
          <a:p>
            <a:endParaRPr lang="en-US" dirty="0"/>
          </a:p>
        </p:txBody>
      </p:sp>
      <p:sp>
        <p:nvSpPr>
          <p:cNvPr id="6" name="Text Placeholder 5">
            <a:extLst>
              <a:ext uri="{FF2B5EF4-FFF2-40B4-BE49-F238E27FC236}">
                <a16:creationId xmlns:a16="http://schemas.microsoft.com/office/drawing/2014/main" id="{9E48E195-C471-4875-B414-751ECCE690A4}"/>
              </a:ext>
            </a:extLst>
          </p:cNvPr>
          <p:cNvSpPr>
            <a:spLocks noGrp="1"/>
          </p:cNvSpPr>
          <p:nvPr>
            <p:ph type="body" sz="quarter" idx="3"/>
          </p:nvPr>
        </p:nvSpPr>
        <p:spPr/>
        <p:txBody>
          <a:bodyPr/>
          <a:lstStyle/>
          <a:p>
            <a:pPr algn="ctr"/>
            <a:r>
              <a:rPr lang="en-US" dirty="0"/>
              <a:t>2017</a:t>
            </a:r>
          </a:p>
        </p:txBody>
      </p:sp>
      <p:sp>
        <p:nvSpPr>
          <p:cNvPr id="4" name="Content Placeholder 3">
            <a:extLst>
              <a:ext uri="{FF2B5EF4-FFF2-40B4-BE49-F238E27FC236}">
                <a16:creationId xmlns:a16="http://schemas.microsoft.com/office/drawing/2014/main" id="{67E4AB19-3529-4D86-8BD1-C9C3EEE8268C}"/>
              </a:ext>
            </a:extLst>
          </p:cNvPr>
          <p:cNvSpPr>
            <a:spLocks noGrp="1"/>
          </p:cNvSpPr>
          <p:nvPr>
            <p:ph sz="quarter" idx="4"/>
          </p:nvPr>
        </p:nvSpPr>
        <p:spPr/>
        <p:txBody>
          <a:bodyPr/>
          <a:lstStyle/>
          <a:p>
            <a:pPr lvl="1" eaLnBrk="1" hangingPunct="1"/>
            <a:r>
              <a:rPr lang="en-US" altLang="en-US" sz="2400" dirty="0">
                <a:ea typeface="ＭＳ Ｐゴシック" pitchFamily="34" charset="-128"/>
              </a:rPr>
              <a:t>Current active members-342 from 12 countries</a:t>
            </a:r>
          </a:p>
          <a:p>
            <a:pPr lvl="1" eaLnBrk="1" hangingPunct="1"/>
            <a:endParaRPr lang="en-US" altLang="en-US" sz="2400" dirty="0">
              <a:ea typeface="ＭＳ Ｐゴシック" pitchFamily="34" charset="-128"/>
            </a:endParaRPr>
          </a:p>
          <a:p>
            <a:pPr lvl="1" eaLnBrk="1" hangingPunct="1"/>
            <a:r>
              <a:rPr lang="en-US" altLang="en-US" sz="2400" dirty="0">
                <a:ea typeface="ＭＳ Ｐゴシック" pitchFamily="34" charset="-128"/>
              </a:rPr>
              <a:t>New members-14</a:t>
            </a:r>
          </a:p>
          <a:p>
            <a:pPr marL="457200" lvl="1" indent="0" eaLnBrk="1" hangingPunct="1">
              <a:buNone/>
            </a:pPr>
            <a:endParaRPr lang="en-US" altLang="en-US" sz="2400" dirty="0">
              <a:ea typeface="ＭＳ Ｐゴシック" pitchFamily="34" charset="-128"/>
            </a:endParaRPr>
          </a:p>
          <a:p>
            <a:pPr lvl="1" eaLnBrk="1" hangingPunct="1"/>
            <a:r>
              <a:rPr lang="en-US" altLang="en-US" sz="2400" dirty="0">
                <a:ea typeface="ＭＳ Ｐゴシック" pitchFamily="34" charset="-128"/>
              </a:rPr>
              <a:t>Pending members-19</a:t>
            </a:r>
          </a:p>
          <a:p>
            <a:pPr lvl="1" eaLnBrk="1" hangingPunct="1"/>
            <a:endParaRPr lang="en-US" altLang="en-US" sz="2400" dirty="0">
              <a:ea typeface="ＭＳ Ｐゴシック" pitchFamily="34" charset="-128"/>
            </a:endParaRPr>
          </a:p>
          <a:p>
            <a:pPr lvl="1" eaLnBrk="1" hangingPunct="1"/>
            <a:r>
              <a:rPr lang="en-US" altLang="en-US" sz="2400" dirty="0">
                <a:ea typeface="ＭＳ Ｐゴシック" pitchFamily="34" charset="-128"/>
              </a:rPr>
              <a:t>Lapsed members-39</a:t>
            </a:r>
          </a:p>
          <a:p>
            <a:endParaRPr lang="en-US" dirty="0"/>
          </a:p>
        </p:txBody>
      </p:sp>
    </p:spTree>
    <p:custDataLst>
      <p:tags r:id="rId1"/>
    </p:custDataLst>
    <p:extLst>
      <p:ext uri="{BB962C8B-B14F-4D97-AF65-F5344CB8AC3E}">
        <p14:creationId xmlns:p14="http://schemas.microsoft.com/office/powerpoint/2010/main" val="10197298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B004C2-A869-4FE1-AE24-95ED14E41BF0}"/>
              </a:ext>
            </a:extLst>
          </p:cNvPr>
          <p:cNvSpPr>
            <a:spLocks noGrp="1"/>
          </p:cNvSpPr>
          <p:nvPr>
            <p:ph type="title"/>
          </p:nvPr>
        </p:nvSpPr>
        <p:spPr/>
        <p:txBody>
          <a:bodyPr/>
          <a:lstStyle/>
          <a:p>
            <a:r>
              <a:rPr lang="en-US" dirty="0"/>
              <a:t>Accomplishments</a:t>
            </a:r>
          </a:p>
        </p:txBody>
      </p:sp>
      <p:sp>
        <p:nvSpPr>
          <p:cNvPr id="3" name="Content Placeholder 2">
            <a:extLst>
              <a:ext uri="{FF2B5EF4-FFF2-40B4-BE49-F238E27FC236}">
                <a16:creationId xmlns:a16="http://schemas.microsoft.com/office/drawing/2014/main" id="{E1DE61F0-1C0F-4445-93C3-673A348DCC34}"/>
              </a:ext>
            </a:extLst>
          </p:cNvPr>
          <p:cNvSpPr>
            <a:spLocks noGrp="1"/>
          </p:cNvSpPr>
          <p:nvPr>
            <p:ph idx="1"/>
          </p:nvPr>
        </p:nvSpPr>
        <p:spPr>
          <a:xfrm>
            <a:off x="685800" y="1219200"/>
            <a:ext cx="8001000" cy="4525963"/>
          </a:xfrm>
        </p:spPr>
        <p:txBody>
          <a:bodyPr/>
          <a:lstStyle/>
          <a:p>
            <a:pPr lvl="1" eaLnBrk="1" hangingPunct="1"/>
            <a:r>
              <a:rPr lang="en-US" altLang="en-US" sz="2400" dirty="0">
                <a:ea typeface="ＭＳ Ｐゴシック" pitchFamily="34" charset="-128"/>
              </a:rPr>
              <a:t>Printable Application online</a:t>
            </a:r>
          </a:p>
          <a:p>
            <a:pPr lvl="1" eaLnBrk="1" hangingPunct="1"/>
            <a:endParaRPr lang="en-US" altLang="en-US" sz="2400" dirty="0">
              <a:ea typeface="ＭＳ Ｐゴシック" pitchFamily="34" charset="-128"/>
            </a:endParaRPr>
          </a:p>
          <a:p>
            <a:pPr lvl="1" eaLnBrk="1" hangingPunct="1"/>
            <a:r>
              <a:rPr lang="en-US" altLang="en-US" sz="2400" dirty="0">
                <a:ea typeface="ＭＳ Ｐゴシック" pitchFamily="34" charset="-128"/>
              </a:rPr>
              <a:t>Developed monthly metrics to better capture demographics</a:t>
            </a:r>
          </a:p>
          <a:p>
            <a:pPr lvl="1" eaLnBrk="1" hangingPunct="1"/>
            <a:endParaRPr lang="en-US" altLang="en-US" sz="2400" dirty="0">
              <a:ea typeface="ＭＳ Ｐゴシック" pitchFamily="34" charset="-128"/>
            </a:endParaRPr>
          </a:p>
          <a:p>
            <a:pPr lvl="1" eaLnBrk="1" hangingPunct="1"/>
            <a:r>
              <a:rPr lang="en-US" altLang="en-US" sz="2400" dirty="0">
                <a:ea typeface="ＭＳ Ｐゴシック" pitchFamily="34" charset="-128"/>
              </a:rPr>
              <a:t>Finalized and sent letter to 250 members who had lapsed since 2014 to highlight our recent accomplishments and to encourage them to rejoin IACRN</a:t>
            </a:r>
          </a:p>
          <a:p>
            <a:pPr lvl="1" eaLnBrk="1" hangingPunct="1"/>
            <a:endParaRPr lang="en-US" altLang="en-US" sz="2400" dirty="0">
              <a:ea typeface="ＭＳ Ｐゴシック" pitchFamily="34" charset="-128"/>
            </a:endParaRPr>
          </a:p>
          <a:p>
            <a:pPr lvl="1" eaLnBrk="1" hangingPunct="1"/>
            <a:r>
              <a:rPr lang="en-US" altLang="en-US" sz="2400" dirty="0">
                <a:ea typeface="ＭＳ Ｐゴシック" pitchFamily="34" charset="-128"/>
              </a:rPr>
              <a:t>Will distribute  5 year pins  again this  year-18 eligible members</a:t>
            </a:r>
          </a:p>
          <a:p>
            <a:endParaRPr lang="en-US" dirty="0"/>
          </a:p>
        </p:txBody>
      </p:sp>
    </p:spTree>
    <p:custDataLst>
      <p:tags r:id="rId1"/>
    </p:custDataLst>
    <p:extLst>
      <p:ext uri="{BB962C8B-B14F-4D97-AF65-F5344CB8AC3E}">
        <p14:creationId xmlns:p14="http://schemas.microsoft.com/office/powerpoint/2010/main" val="3168341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BD4172-2C63-4546-84E3-EBFCEE961275}"/>
              </a:ext>
            </a:extLst>
          </p:cNvPr>
          <p:cNvSpPr>
            <a:spLocks noGrp="1"/>
          </p:cNvSpPr>
          <p:nvPr>
            <p:ph type="title"/>
          </p:nvPr>
        </p:nvSpPr>
        <p:spPr/>
        <p:txBody>
          <a:bodyPr/>
          <a:lstStyle/>
          <a:p>
            <a:r>
              <a:rPr lang="en-US" dirty="0"/>
              <a:t>Membership Campaigns</a:t>
            </a:r>
          </a:p>
        </p:txBody>
      </p:sp>
      <p:sp>
        <p:nvSpPr>
          <p:cNvPr id="3" name="Content Placeholder 2">
            <a:extLst>
              <a:ext uri="{FF2B5EF4-FFF2-40B4-BE49-F238E27FC236}">
                <a16:creationId xmlns:a16="http://schemas.microsoft.com/office/drawing/2014/main" id="{5C186AF0-5901-40E8-A111-151EA8D428FB}"/>
              </a:ext>
            </a:extLst>
          </p:cNvPr>
          <p:cNvSpPr>
            <a:spLocks noGrp="1"/>
          </p:cNvSpPr>
          <p:nvPr>
            <p:ph idx="1"/>
          </p:nvPr>
        </p:nvSpPr>
        <p:spPr/>
        <p:txBody>
          <a:bodyPr/>
          <a:lstStyle/>
          <a:p>
            <a:r>
              <a:rPr lang="en-US" dirty="0"/>
              <a:t>Grab a member and go campaign expanded to 6 months</a:t>
            </a:r>
          </a:p>
          <a:p>
            <a:pPr marL="0" indent="0">
              <a:buNone/>
            </a:pPr>
            <a:endParaRPr lang="en-US" dirty="0"/>
          </a:p>
          <a:p>
            <a:r>
              <a:rPr lang="en-US" dirty="0"/>
              <a:t>Earn a free IACRN membership</a:t>
            </a:r>
          </a:p>
          <a:p>
            <a:pPr lvl="1"/>
            <a:r>
              <a:rPr lang="en-US" dirty="0"/>
              <a:t>5 members=free membership</a:t>
            </a:r>
          </a:p>
          <a:p>
            <a:endParaRPr lang="en-US" dirty="0"/>
          </a:p>
        </p:txBody>
      </p:sp>
    </p:spTree>
    <p:custDataLst>
      <p:tags r:id="rId1"/>
    </p:custDataLst>
    <p:extLst>
      <p:ext uri="{BB962C8B-B14F-4D97-AF65-F5344CB8AC3E}">
        <p14:creationId xmlns:p14="http://schemas.microsoft.com/office/powerpoint/2010/main" val="57274376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COUNT" val="18"/>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1917</TotalTime>
  <Words>1135</Words>
  <Application>Microsoft Office PowerPoint</Application>
  <PresentationFormat>On-screen Show (4:3)</PresentationFormat>
  <Paragraphs>211</Paragraphs>
  <Slides>18</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ＭＳ Ｐゴシック</vt:lpstr>
      <vt:lpstr>Arial</vt:lpstr>
      <vt:lpstr>Calibri</vt:lpstr>
      <vt:lpstr>Times New Roman</vt:lpstr>
      <vt:lpstr>Wingdings</vt:lpstr>
      <vt:lpstr>Office Theme</vt:lpstr>
      <vt:lpstr>2017 Annual Meeting Update</vt:lpstr>
      <vt:lpstr>Committee Members</vt:lpstr>
      <vt:lpstr>Committee Members</vt:lpstr>
      <vt:lpstr>2017 Goals</vt:lpstr>
      <vt:lpstr>Nominal Group Brainstorming</vt:lpstr>
      <vt:lpstr>Accomplishments</vt:lpstr>
      <vt:lpstr>September 2016-October 2017 Data</vt:lpstr>
      <vt:lpstr>Accomplishments</vt:lpstr>
      <vt:lpstr>Membership Campaigns</vt:lpstr>
      <vt:lpstr>Accomplishments</vt:lpstr>
      <vt:lpstr>Social Media Platforms</vt:lpstr>
      <vt:lpstr>Website</vt:lpstr>
      <vt:lpstr>Website</vt:lpstr>
      <vt:lpstr>In the Loop</vt:lpstr>
      <vt:lpstr>Outreach initiatives</vt:lpstr>
      <vt:lpstr>MMC Survey Results</vt:lpstr>
      <vt:lpstr>2017 Initiatives</vt:lpstr>
      <vt:lpstr>Contact Information</vt:lpstr>
    </vt:vector>
  </TitlesOfParts>
  <Company>NCI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NCI User</dc:creator>
  <cp:lastModifiedBy>Cusack, Georgie (NIH/NHLBI) [E]</cp:lastModifiedBy>
  <cp:revision>129</cp:revision>
  <dcterms:created xsi:type="dcterms:W3CDTF">2011-04-12T22:19:31Z</dcterms:created>
  <dcterms:modified xsi:type="dcterms:W3CDTF">2018-07-02T20:20:20Z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8882DD2B-6FD9-4A90-8AD6-B72EF1D77539</vt:lpwstr>
  </property>
  <property fmtid="{D5CDD505-2E9C-101B-9397-08002B2CF9AE}" pid="3" name="ArticulatePath">
    <vt:lpwstr>IACRN Business Meeting 2016</vt:lpwstr>
  </property>
</Properties>
</file>