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443B"/>
    <a:srgbClr val="CF403F"/>
    <a:srgbClr val="0083C0"/>
    <a:srgbClr val="E03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2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2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2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4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0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2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5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2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8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0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4F143-AB51-4518-BF52-7C67E96CEF0A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7E6A-3E71-4EDF-82D6-9DF37CB7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4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81408" y="1206160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Committee Mission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9785" y="1733436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The MMC supports the mission and vision of IACRN through the management of internal and external communications, membership promotions, and marketing of the organization.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93377" y="1142841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Accomplishments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483349" y="1666360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Impact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460225" y="1155135"/>
            <a:ext cx="2438400" cy="451663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Members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438505" y="4401983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Future Plans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9396236" y="4443470"/>
            <a:ext cx="2438400" cy="476250"/>
          </a:xfrm>
          <a:prstGeom prst="roundRect">
            <a:avLst/>
          </a:prstGeom>
          <a:solidFill>
            <a:srgbClr val="0083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Get Involved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358935" y="2166038"/>
            <a:ext cx="2438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Connect with us ~ </a:t>
            </a:r>
          </a:p>
          <a:p>
            <a:r>
              <a:rPr lang="en-US" sz="1600" b="1" dirty="0">
                <a:latin typeface="Arial Narrow" panose="020B0606020202030204" pitchFamily="34" charset="0"/>
              </a:rPr>
              <a:t>#IACRN20</a:t>
            </a:r>
            <a:r>
              <a:rPr lang="en-US" sz="1600" dirty="0">
                <a:latin typeface="Arial Narrow" panose="020B0606020202030204" pitchFamily="34" charset="0"/>
              </a:rPr>
              <a:t> and </a:t>
            </a:r>
            <a:r>
              <a:rPr lang="en-US" sz="1600" b="1" dirty="0">
                <a:latin typeface="Arial Narrow" panose="020B0606020202030204" pitchFamily="34" charset="0"/>
              </a:rPr>
              <a:t>#IACRNLIVE</a:t>
            </a:r>
            <a:endParaRPr lang="en-US" sz="1600" dirty="0">
              <a:latin typeface="Arial Narrow" panose="020B0606020202030204" pitchFamily="34" charset="0"/>
            </a:endParaRPr>
          </a:p>
          <a:p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            1813  followers Twitter</a:t>
            </a:r>
            <a:endParaRPr lang="en-US" sz="1600" b="1" dirty="0">
              <a:latin typeface="Arial Narrow" panose="020B0606020202030204" pitchFamily="34" charset="0"/>
            </a:endParaRPr>
          </a:p>
          <a:p>
            <a:r>
              <a:rPr lang="en-US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              </a:t>
            </a:r>
          </a:p>
          <a:p>
            <a:r>
              <a:rPr lang="en-US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              1222  follow FB  </a:t>
            </a:r>
          </a:p>
          <a:p>
            <a:r>
              <a:rPr lang="en-US" sz="1600" dirty="0">
                <a:latin typeface="Arial Narrow" panose="020B0606020202030204" pitchFamily="34" charset="0"/>
                <a:ea typeface="Times New Roman" panose="02020603050405020304" pitchFamily="18" charset="0"/>
              </a:rPr>
              <a:t>              1158 “Likes” on FB</a:t>
            </a:r>
          </a:p>
          <a:p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               899  Members on LI</a:t>
            </a:r>
          </a:p>
          <a:p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r>
              <a:rPr lang="en-US" dirty="0"/>
              <a:t> </a:t>
            </a:r>
          </a:p>
          <a:p>
            <a:pPr fontAlgn="t"/>
            <a:r>
              <a:rPr lang="en-US" dirty="0"/>
              <a:t> </a:t>
            </a:r>
          </a:p>
          <a:p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03522" y="1719006"/>
            <a:ext cx="308218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b="1" dirty="0">
                <a:latin typeface="Arial Narrow" panose="020B0606020202030204" pitchFamily="34" charset="0"/>
              </a:rPr>
              <a:t>Chair: Terry Jeffs</a:t>
            </a:r>
            <a:r>
              <a:rPr lang="en-US" altLang="en-US" sz="1200" dirty="0">
                <a:latin typeface="Arial Narrow" panose="020B0606020202030204" pitchFamily="34" charset="0"/>
              </a:rPr>
              <a:t>-Georgetown University</a:t>
            </a:r>
          </a:p>
          <a:p>
            <a:r>
              <a:rPr lang="en-US" altLang="en-US" sz="1400" b="1" dirty="0">
                <a:latin typeface="Arial Narrow" panose="020B0606020202030204" pitchFamily="34" charset="0"/>
              </a:rPr>
              <a:t>Georgie Cusack</a:t>
            </a:r>
            <a:r>
              <a:rPr lang="en-US" altLang="en-US" sz="1200" dirty="0">
                <a:latin typeface="Arial Narrow" panose="020B0606020202030204" pitchFamily="34" charset="0"/>
              </a:rPr>
              <a:t>-National Institutes of Health</a:t>
            </a:r>
          </a:p>
          <a:p>
            <a:r>
              <a:rPr lang="en-US" altLang="en-US" sz="1400" b="1" dirty="0">
                <a:latin typeface="Arial Narrow" panose="020B0606020202030204" pitchFamily="34" charset="0"/>
              </a:rPr>
              <a:t>Laura Baker</a:t>
            </a:r>
            <a:r>
              <a:rPr lang="en-US" altLang="en-US" sz="1400" dirty="0">
                <a:latin typeface="Arial Narrow" panose="020B0606020202030204" pitchFamily="34" charset="0"/>
              </a:rPr>
              <a:t>, </a:t>
            </a:r>
            <a:r>
              <a:rPr lang="en-US" altLang="en-US" sz="1400" b="1" dirty="0">
                <a:latin typeface="Arial Narrow" panose="020B0606020202030204" pitchFamily="34" charset="0"/>
              </a:rPr>
              <a:t>Board Liaison</a:t>
            </a:r>
            <a:r>
              <a:rPr lang="en-US" altLang="en-US" sz="1200" b="1" dirty="0">
                <a:latin typeface="Arial Narrow" panose="020B0606020202030204" pitchFamily="34" charset="0"/>
              </a:rPr>
              <a:t>-</a:t>
            </a:r>
            <a:r>
              <a:rPr lang="en-US" altLang="en-US" sz="1200" dirty="0">
                <a:latin typeface="Arial Narrow" panose="020B0606020202030204" pitchFamily="34" charset="0"/>
              </a:rPr>
              <a:t>Seattle</a:t>
            </a:r>
          </a:p>
          <a:p>
            <a:r>
              <a:rPr lang="en-US" altLang="en-US" sz="1200" dirty="0">
                <a:latin typeface="Arial Narrow" panose="020B0606020202030204" pitchFamily="34" charset="0"/>
              </a:rPr>
              <a:t>Children's Hospital</a:t>
            </a:r>
          </a:p>
          <a:p>
            <a:r>
              <a:rPr lang="en-US" altLang="en-US" sz="1400" b="1" dirty="0">
                <a:latin typeface="Arial Narrow" panose="020B0606020202030204" pitchFamily="34" charset="0"/>
              </a:rPr>
              <a:t>Brian </a:t>
            </a:r>
            <a:r>
              <a:rPr lang="en-US" altLang="en-US" sz="1400" b="1" dirty="0" err="1">
                <a:latin typeface="Arial Narrow" panose="020B0606020202030204" pitchFamily="34" charset="0"/>
              </a:rPr>
              <a:t>Beardslee</a:t>
            </a:r>
            <a:r>
              <a:rPr lang="en-US" altLang="en-US" sz="1400" dirty="0">
                <a:latin typeface="Arial Narrow" panose="020B0606020202030204" pitchFamily="34" charset="0"/>
              </a:rPr>
              <a:t>-</a:t>
            </a:r>
            <a:r>
              <a:rPr lang="en-US" altLang="en-US" sz="1200" dirty="0">
                <a:latin typeface="Arial Narrow" panose="020B0606020202030204" pitchFamily="34" charset="0"/>
              </a:rPr>
              <a:t>Dana Farber Cancer</a:t>
            </a:r>
          </a:p>
          <a:p>
            <a:r>
              <a:rPr lang="en-US" altLang="en-US" sz="1200" dirty="0">
                <a:latin typeface="Arial Narrow" panose="020B0606020202030204" pitchFamily="34" charset="0"/>
              </a:rPr>
              <a:t>Institute</a:t>
            </a:r>
          </a:p>
          <a:p>
            <a:r>
              <a:rPr lang="en-US" altLang="en-US" sz="1400" b="1" dirty="0">
                <a:latin typeface="Arial Narrow" panose="020B0606020202030204" pitchFamily="34" charset="0"/>
              </a:rPr>
              <a:t>Traci Bell</a:t>
            </a:r>
            <a:r>
              <a:rPr lang="en-US" altLang="en-US" sz="1400" dirty="0">
                <a:latin typeface="Arial Narrow" panose="020B0606020202030204" pitchFamily="34" charset="0"/>
              </a:rPr>
              <a:t>-</a:t>
            </a:r>
            <a:r>
              <a:rPr lang="en-US" altLang="en-US" sz="1200" dirty="0">
                <a:latin typeface="Arial Narrow" panose="020B0606020202030204" pitchFamily="34" charset="0"/>
              </a:rPr>
              <a:t>Washington University School of Medicine</a:t>
            </a:r>
          </a:p>
          <a:p>
            <a:r>
              <a:rPr lang="en-US" sz="1400" b="1" dirty="0">
                <a:solidFill>
                  <a:srgbClr val="333333"/>
                </a:solidFill>
                <a:latin typeface="Arial Narrow" panose="020B0606020202030204" pitchFamily="34" charset="0"/>
              </a:rPr>
              <a:t>Doyle Bosque- </a:t>
            </a:r>
            <a:r>
              <a:rPr lang="en-US" sz="1200" dirty="0"/>
              <a:t>MD Anderson Cancer Center</a:t>
            </a:r>
            <a:endParaRPr lang="en-US" sz="1200" b="1" dirty="0">
              <a:solidFill>
                <a:srgbClr val="333333"/>
              </a:solidFill>
              <a:latin typeface="Arial Narrow" panose="020B0606020202030204" pitchFamily="34" charset="0"/>
            </a:endParaRPr>
          </a:p>
          <a:p>
            <a:r>
              <a:rPr lang="en-US" altLang="en-US" sz="1400" b="1" dirty="0">
                <a:latin typeface="Arial Narrow" panose="020B0606020202030204" pitchFamily="34" charset="0"/>
              </a:rPr>
              <a:t>Melody </a:t>
            </a:r>
            <a:r>
              <a:rPr lang="en-US" altLang="en-US" sz="1400" b="1" dirty="0" err="1">
                <a:latin typeface="Arial Narrow" panose="020B0606020202030204" pitchFamily="34" charset="0"/>
              </a:rPr>
              <a:t>Cayford</a:t>
            </a:r>
            <a:r>
              <a:rPr lang="en-US" altLang="en-US" sz="1400" dirty="0">
                <a:latin typeface="Arial Narrow" panose="020B0606020202030204" pitchFamily="34" charset="0"/>
              </a:rPr>
              <a:t>-</a:t>
            </a:r>
            <a:r>
              <a:rPr lang="en-US" altLang="en-US" sz="1200" dirty="0">
                <a:latin typeface="Arial Narrow" panose="020B0606020202030204" pitchFamily="34" charset="0"/>
              </a:rPr>
              <a:t>Massachusetts General Hospital DRC</a:t>
            </a:r>
          </a:p>
          <a:p>
            <a:r>
              <a:rPr lang="en-US" altLang="en-US" sz="1400" b="1" dirty="0" err="1">
                <a:latin typeface="Arial Narrow" panose="020B0606020202030204" pitchFamily="34" charset="0"/>
              </a:rPr>
              <a:t>Herna</a:t>
            </a:r>
            <a:r>
              <a:rPr lang="en-US" altLang="en-US" sz="1400" b="1" dirty="0">
                <a:latin typeface="Arial Narrow" panose="020B0606020202030204" pitchFamily="34" charset="0"/>
              </a:rPr>
              <a:t> Joy Gonzalez</a:t>
            </a:r>
            <a:r>
              <a:rPr lang="en-US" altLang="en-US" sz="1400" dirty="0">
                <a:latin typeface="Arial Narrow" panose="020B0606020202030204" pitchFamily="34" charset="0"/>
              </a:rPr>
              <a:t>-</a:t>
            </a:r>
            <a:r>
              <a:rPr lang="en-US" altLang="en-US" sz="1200" dirty="0">
                <a:latin typeface="Arial Narrow" panose="020B0606020202030204" pitchFamily="34" charset="0"/>
              </a:rPr>
              <a:t>Torrance Memorial Medical Center</a:t>
            </a:r>
          </a:p>
          <a:p>
            <a:r>
              <a:rPr lang="en-US" altLang="en-US" sz="1400" b="1" dirty="0">
                <a:latin typeface="Arial Narrow" panose="020B0606020202030204" pitchFamily="34" charset="0"/>
              </a:rPr>
              <a:t>Gordon Hill</a:t>
            </a:r>
            <a:r>
              <a:rPr lang="en-US" altLang="en-US" sz="1200" dirty="0">
                <a:latin typeface="Arial Narrow" panose="020B0606020202030204" pitchFamily="34" charset="0"/>
              </a:rPr>
              <a:t>-Glasgow Caledonian University</a:t>
            </a:r>
          </a:p>
          <a:p>
            <a:r>
              <a:rPr lang="en-US" sz="1400" b="1" dirty="0">
                <a:solidFill>
                  <a:srgbClr val="333333"/>
                </a:solidFill>
                <a:latin typeface="Arial Narrow" panose="020B0606020202030204" pitchFamily="34" charset="0"/>
              </a:rPr>
              <a:t>Allison Hyde-</a:t>
            </a:r>
            <a:r>
              <a:rPr lang="en-US" sz="1200" dirty="0">
                <a:solidFill>
                  <a:srgbClr val="333333"/>
                </a:solidFill>
                <a:latin typeface="Arial Narrow" panose="020B0606020202030204" pitchFamily="34" charset="0"/>
              </a:rPr>
              <a:t>Memorial Sloan Kettering Cancer Center</a:t>
            </a:r>
          </a:p>
          <a:p>
            <a:r>
              <a:rPr lang="en-US" sz="1400" b="1" dirty="0">
                <a:solidFill>
                  <a:srgbClr val="333333"/>
                </a:solidFill>
                <a:latin typeface="Arial Narrow" panose="020B0606020202030204" pitchFamily="34" charset="0"/>
              </a:rPr>
              <a:t>Janet Moffat</a:t>
            </a:r>
            <a:r>
              <a:rPr lang="en-US" sz="1200" dirty="0">
                <a:solidFill>
                  <a:srgbClr val="333333"/>
                </a:solidFill>
                <a:latin typeface="Arial Narrow" panose="020B0606020202030204" pitchFamily="34" charset="0"/>
              </a:rPr>
              <a:t>-MRN Medical Research Network</a:t>
            </a:r>
            <a:endParaRPr lang="en-US" sz="1200" dirty="0">
              <a:solidFill>
                <a:srgbClr val="333333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r>
              <a:rPr lang="en-US" altLang="en-US" sz="1400" b="1" dirty="0">
                <a:latin typeface="Arial Narrow" panose="020B0606020202030204" pitchFamily="34" charset="0"/>
              </a:rPr>
              <a:t>Catherine Ricciardi</a:t>
            </a:r>
            <a:r>
              <a:rPr lang="en-US" altLang="en-US" sz="1400" dirty="0">
                <a:latin typeface="Arial Narrow" panose="020B0606020202030204" pitchFamily="34" charset="0"/>
              </a:rPr>
              <a:t>-</a:t>
            </a:r>
            <a:r>
              <a:rPr lang="en-US" altLang="en-US" sz="1200" dirty="0">
                <a:latin typeface="Arial Narrow" panose="020B0606020202030204" pitchFamily="34" charset="0"/>
              </a:rPr>
              <a:t>MIT Clinical Research Center</a:t>
            </a:r>
            <a:endParaRPr lang="en-US" sz="1200" dirty="0">
              <a:solidFill>
                <a:srgbClr val="333333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r>
              <a:rPr lang="en-US" sz="1400" b="1" dirty="0">
                <a:solidFill>
                  <a:srgbClr val="333333"/>
                </a:solidFill>
                <a:latin typeface="Arial Narrow" panose="020B0606020202030204" pitchFamily="34" charset="0"/>
              </a:rPr>
              <a:t>Dixie Thompson-</a:t>
            </a:r>
            <a:r>
              <a:rPr lang="en-US" sz="1200" dirty="0">
                <a:solidFill>
                  <a:srgbClr val="333333"/>
                </a:solidFill>
                <a:latin typeface="Arial Narrow" panose="020B0606020202030204" pitchFamily="34" charset="0"/>
              </a:rPr>
              <a:t>University of Utah CCTS and TIC</a:t>
            </a:r>
            <a:endParaRPr lang="en-US" sz="1200" dirty="0">
              <a:solidFill>
                <a:srgbClr val="333333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  <a:p>
            <a:r>
              <a:rPr lang="en-US" altLang="en-US" sz="1400" b="1" dirty="0">
                <a:latin typeface="Arial Narrow" panose="020B0606020202030204" pitchFamily="34" charset="0"/>
              </a:rPr>
              <a:t>Claire Whitehouse</a:t>
            </a:r>
            <a:r>
              <a:rPr lang="en-US" altLang="en-US" sz="1400" dirty="0">
                <a:latin typeface="Arial Narrow" panose="020B0606020202030204" pitchFamily="34" charset="0"/>
              </a:rPr>
              <a:t>-</a:t>
            </a:r>
            <a:r>
              <a:rPr lang="en-US" altLang="en-US" sz="1200" dirty="0">
                <a:latin typeface="Arial Narrow" panose="020B0606020202030204" pitchFamily="34" charset="0"/>
              </a:rPr>
              <a:t>James Paget University Hospitals NHS Foundation Trust </a:t>
            </a:r>
          </a:p>
          <a:p>
            <a:endParaRPr lang="en-US" altLang="en-US" sz="1400" dirty="0"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62350" y="4961491"/>
            <a:ext cx="2882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Promote membership &amp; collaboration globally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Secure sponsorships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on-line store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83349" y="4943148"/>
            <a:ext cx="2438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600" dirty="0">
                <a:latin typeface="Arial Narrow" panose="020B0606020202030204" pitchFamily="34" charset="0"/>
              </a:rPr>
              <a:t>Committee Meetings via Zoom                 </a:t>
            </a:r>
            <a:r>
              <a:rPr lang="en-US" altLang="en-US" dirty="0">
                <a:latin typeface="Arial Narrow" panose="020B0606020202030204" pitchFamily="34" charset="0"/>
              </a:rPr>
              <a:t>Second Tuesday </a:t>
            </a:r>
          </a:p>
          <a:p>
            <a:pPr algn="ctr"/>
            <a:r>
              <a:rPr lang="en-US" altLang="en-US" dirty="0">
                <a:latin typeface="Arial Narrow" panose="020B0606020202030204" pitchFamily="34" charset="0"/>
              </a:rPr>
              <a:t>of each month</a:t>
            </a:r>
          </a:p>
          <a:p>
            <a:pPr algn="ctr"/>
            <a:r>
              <a:rPr lang="en-US" altLang="en-US" dirty="0">
                <a:latin typeface="Arial Narrow" panose="020B0606020202030204" pitchFamily="34" charset="0"/>
              </a:rPr>
              <a:t>10am-11am EST</a:t>
            </a:r>
          </a:p>
          <a:p>
            <a:r>
              <a:rPr lang="en-US" altLang="en-US" dirty="0">
                <a:latin typeface="Arial Narrow" panose="020B0606020202030204" pitchFamily="34" charset="0"/>
              </a:rPr>
              <a:t>Email: M. Terry Jeffs </a:t>
            </a:r>
            <a:r>
              <a:rPr lang="en-US" altLang="en-US" u="sng" dirty="0">
                <a:latin typeface="Arial Narrow" panose="020B0606020202030204" pitchFamily="34" charset="0"/>
              </a:rPr>
              <a:t>jeffsm@georgetown.edu</a:t>
            </a:r>
            <a:endParaRPr lang="en-US" altLang="en-US" u="sng" dirty="0"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6968" y="77917"/>
            <a:ext cx="868225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IACRN Membership, Marketing and Communication Committee 2020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543" y="6161820"/>
            <a:ext cx="5731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E44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Enhancing clinical research quality and safety through specialized nursing practice.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43" y="4441998"/>
            <a:ext cx="2882575" cy="1596583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17442B8-2DAA-49E7-BD7C-4F5BF66C9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26505"/>
              </p:ext>
            </p:extLst>
          </p:nvPr>
        </p:nvGraphicFramePr>
        <p:xfrm>
          <a:off x="2904490" y="1666360"/>
          <a:ext cx="3225800" cy="256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501">
                  <a:extLst>
                    <a:ext uri="{9D8B030D-6E8A-4147-A177-3AD203B41FA5}">
                      <a16:colId xmlns:a16="http://schemas.microsoft.com/office/drawing/2014/main" val="3636896528"/>
                    </a:ext>
                  </a:extLst>
                </a:gridCol>
                <a:gridCol w="1072288">
                  <a:extLst>
                    <a:ext uri="{9D8B030D-6E8A-4147-A177-3AD203B41FA5}">
                      <a16:colId xmlns:a16="http://schemas.microsoft.com/office/drawing/2014/main" val="3373074781"/>
                    </a:ext>
                  </a:extLst>
                </a:gridCol>
                <a:gridCol w="268072">
                  <a:extLst>
                    <a:ext uri="{9D8B030D-6E8A-4147-A177-3AD203B41FA5}">
                      <a16:colId xmlns:a16="http://schemas.microsoft.com/office/drawing/2014/main" val="391699410"/>
                    </a:ext>
                  </a:extLst>
                </a:gridCol>
                <a:gridCol w="1259939">
                  <a:extLst>
                    <a:ext uri="{9D8B030D-6E8A-4147-A177-3AD203B41FA5}">
                      <a16:colId xmlns:a16="http://schemas.microsoft.com/office/drawing/2014/main" val="2546430999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 Narrow" panose="020B0606020202030204" pitchFamily="34" charset="0"/>
                        </a:rPr>
                        <a:t>360  Active Members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430864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>
                          <a:effectLst/>
                          <a:latin typeface="Arial Narrow" panose="020B0606020202030204" pitchFamily="34" charset="0"/>
                        </a:rPr>
                        <a:t>             18   Countries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8723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Australia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Canada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615298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China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India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7038752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Indonesia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Ireland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5893002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Japan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Kenya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6710470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New Zealand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Nigeria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8880157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Qatar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South Africa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666208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Spain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Sweden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2202486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Taiwan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UK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60702093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321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USA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Zambia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8480515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63914CDA-7D11-45D4-B185-B8E9A98EC319}"/>
              </a:ext>
            </a:extLst>
          </p:cNvPr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ACB0792-E262-4009-BF0F-33BECADB16F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99301" y="3229473"/>
            <a:ext cx="480158" cy="476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F7DF0B-2B61-4803-9876-8774E37EF4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3513" y="2676953"/>
            <a:ext cx="572787" cy="5340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7C277-96F9-44E3-BF0F-EF47765C0D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9301" y="3735512"/>
            <a:ext cx="1000451" cy="6664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9ECE94-47C6-4A69-93CD-DC566D89D2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85527" y="62973"/>
            <a:ext cx="1603387" cy="160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15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10114</TotalTime>
  <Words>251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IACRN ________ Committee  Enhancing Clinical Research Quality &amp; Safety Through Specialized Nursing Practice</dc:title>
  <dc:creator>Samantha</dc:creator>
  <cp:lastModifiedBy>Terry Jeffs</cp:lastModifiedBy>
  <cp:revision>62</cp:revision>
  <dcterms:created xsi:type="dcterms:W3CDTF">2018-07-10T01:39:43Z</dcterms:created>
  <dcterms:modified xsi:type="dcterms:W3CDTF">2022-03-03T16:25:14Z</dcterms:modified>
</cp:coreProperties>
</file>