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48"/>
  </p:notesMasterIdLst>
  <p:handoutMasterIdLst>
    <p:handoutMasterId r:id="rId49"/>
  </p:handoutMasterIdLst>
  <p:sldIdLst>
    <p:sldId id="263" r:id="rId3"/>
    <p:sldId id="316" r:id="rId4"/>
    <p:sldId id="298" r:id="rId5"/>
    <p:sldId id="311" r:id="rId6"/>
    <p:sldId id="302" r:id="rId7"/>
    <p:sldId id="300" r:id="rId8"/>
    <p:sldId id="303" r:id="rId9"/>
    <p:sldId id="307" r:id="rId10"/>
    <p:sldId id="310" r:id="rId11"/>
    <p:sldId id="305" r:id="rId12"/>
    <p:sldId id="306" r:id="rId13"/>
    <p:sldId id="309" r:id="rId14"/>
    <p:sldId id="301" r:id="rId15"/>
    <p:sldId id="299" r:id="rId16"/>
    <p:sldId id="275" r:id="rId17"/>
    <p:sldId id="269" r:id="rId18"/>
    <p:sldId id="276" r:id="rId19"/>
    <p:sldId id="278" r:id="rId20"/>
    <p:sldId id="279" r:id="rId21"/>
    <p:sldId id="280" r:id="rId22"/>
    <p:sldId id="281" r:id="rId23"/>
    <p:sldId id="268" r:id="rId24"/>
    <p:sldId id="282" r:id="rId25"/>
    <p:sldId id="283" r:id="rId26"/>
    <p:sldId id="284" r:id="rId27"/>
    <p:sldId id="285" r:id="rId28"/>
    <p:sldId id="314" r:id="rId29"/>
    <p:sldId id="270" r:id="rId30"/>
    <p:sldId id="286" r:id="rId31"/>
    <p:sldId id="287" r:id="rId32"/>
    <p:sldId id="288" r:id="rId33"/>
    <p:sldId id="315" r:id="rId34"/>
    <p:sldId id="289" r:id="rId35"/>
    <p:sldId id="290" r:id="rId36"/>
    <p:sldId id="291" r:id="rId37"/>
    <p:sldId id="271" r:id="rId38"/>
    <p:sldId id="292" r:id="rId39"/>
    <p:sldId id="293" r:id="rId40"/>
    <p:sldId id="294" r:id="rId41"/>
    <p:sldId id="267" r:id="rId42"/>
    <p:sldId id="265" r:id="rId43"/>
    <p:sldId id="312" r:id="rId44"/>
    <p:sldId id="318" r:id="rId45"/>
    <p:sldId id="274" r:id="rId46"/>
    <p:sldId id="295" r:id="rId47"/>
  </p:sldIdLst>
  <p:sldSz cx="12192000" cy="6858000"/>
  <p:notesSz cx="9144000" cy="6858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90663" autoAdjust="0"/>
  </p:normalViewPr>
  <p:slideViewPr>
    <p:cSldViewPr snapToGrid="0">
      <p:cViewPr varScale="1">
        <p:scale>
          <a:sx n="66" d="100"/>
          <a:sy n="66" d="100"/>
        </p:scale>
        <p:origin x="73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548"/>
    </p:cViewPr>
  </p:sorterViewPr>
  <p:notesViewPr>
    <p:cSldViewPr snapToGrid="0">
      <p:cViewPr varScale="1">
        <p:scale>
          <a:sx n="116" d="100"/>
          <a:sy n="116" d="100"/>
        </p:scale>
        <p:origin x="23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ABCC-C008-40C9-8D38-511F21FD4A8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46C8-C853-478E-9B31-8ED888EF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7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1CD33-1886-437A-A0BE-5D9E99F562AE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8F0F5-9593-453E-8FF2-6B4F0F95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0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55F-5704-4A80-A08E-11AAFD0B6C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F0F5-9593-453E-8FF2-6B4F0F9526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F0F5-9593-453E-8FF2-6B4F0F9526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81870" y="4852525"/>
            <a:ext cx="6101851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3051" y="3113001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73051" y="4043008"/>
            <a:ext cx="5145616" cy="374649"/>
          </a:xfrm>
        </p:spPr>
        <p:txBody>
          <a:bodyPr/>
          <a:lstStyle>
            <a:lvl2pPr marL="6351" indent="0">
              <a:buNone/>
              <a:defRPr sz="2133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81870" y="5397121"/>
            <a:ext cx="6101851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7603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7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1992" y="3326145"/>
            <a:ext cx="7548824" cy="1646307"/>
          </a:xfrm>
        </p:spPr>
        <p:txBody>
          <a:bodyPr anchor="b">
            <a:normAutofit/>
          </a:bodyPr>
          <a:lstStyle>
            <a:lvl1pPr marL="0" indent="0">
              <a:buNone/>
              <a:defRPr sz="48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4519855" y="648269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5664" y="6520835"/>
            <a:ext cx="1650745" cy="2091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971" y="4972051"/>
            <a:ext cx="3917951" cy="5143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14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74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8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7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9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7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1" y="2679452"/>
            <a:ext cx="10972800" cy="7108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6274" y="6426427"/>
            <a:ext cx="88402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75298" y="648593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73051" y="1076495"/>
            <a:ext cx="109728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303" y="6541772"/>
            <a:ext cx="1414557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133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7ADD0-FE35-4BF1-BFAD-357F2EEA648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6EE695-5C4F-489A-8857-0AEEED75F1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0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IMIRU7IcwM&amp;feature=youtu.b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cameronksze.wixsite.com_mysite-2D1&amp;d=DwMFAg&amp;c=qS4goWBT7poplM69zy_3xhKwEW14JZMSdioCoppxeFU&amp;r=Z__pSBjhDMrYjzE5aI0jBQNL-1s3YQx4f-w6cJc9FsuBFkKdq8UMg_wYRW-ixgIx&amp;m=Ih9dj-97oHN9hi1MeAb6uK2xLRPV5fnPnye3wax-5hk&amp;s=DcsLyjy5S4HpfQnssicwaji1F_uP1TZT1k7ymWHpApY&amp;e=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Relationship Id="rId4" Type="http://schemas.openxmlformats.org/officeDocument/2006/relationships/image" Target="../media/image6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4334933"/>
            <a:ext cx="10608734" cy="18261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Marketing Membership, &amp; Communication Committee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2017 Annual Conference Information Session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Providence, Rhode Island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1" y="1018669"/>
            <a:ext cx="5238750" cy="3332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07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0B5F-2AC0-4EA3-8C17-E536B715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4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Fastest Growing Social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6F719-0282-4FFB-ADEB-3321DB7E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66800"/>
            <a:ext cx="10058400" cy="48022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99FC2-06A0-4064-9F75-7BD3180E6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1181100"/>
            <a:ext cx="9625263" cy="502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04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A404-6298-4D2C-BD70-4BDA78AF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24301"/>
            <a:ext cx="10058400" cy="128819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Social Engagement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D64BF7-0DE1-43ED-9F54-E3CE08FFE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5200" y="1168400"/>
            <a:ext cx="10312400" cy="491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12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FD1D-1FCE-4E56-AB37-5E70585C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82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Social Media by Demographics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924F04-5AB1-4F2E-9FB7-3896B910A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0000" y="2009941"/>
            <a:ext cx="9885680" cy="435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40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8624-BB12-46EF-AAA5-1811F4D6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279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Why is this important for IACRN?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FAAD1-461B-4DF0-A991-A8665F52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  Social medial sites differ by level of usage in different countries and demographics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  Understanding differences in usage is important in marketing to your target audience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10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re in the &lt;strong&gt;World&lt;/strong&gt;? Greece - Fun Kids - the UK's childre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975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262" y="2057400"/>
            <a:ext cx="85872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Where in the world are our members from…  </a:t>
            </a:r>
          </a:p>
          <a:p>
            <a:r>
              <a:rPr lang="en-US" dirty="0">
                <a:solidFill>
                  <a:srgbClr val="0070C0"/>
                </a:solidFill>
              </a:rPr>
              <a:t>Australia,</a:t>
            </a:r>
          </a:p>
          <a:p>
            <a:r>
              <a:rPr lang="en-US" dirty="0">
                <a:solidFill>
                  <a:srgbClr val="0070C0"/>
                </a:solidFill>
              </a:rPr>
              <a:t>	   Canada, </a:t>
            </a:r>
          </a:p>
          <a:p>
            <a:r>
              <a:rPr lang="en-US" dirty="0">
                <a:solidFill>
                  <a:srgbClr val="0070C0"/>
                </a:solidFill>
              </a:rPr>
              <a:t>		     China, </a:t>
            </a:r>
          </a:p>
          <a:p>
            <a:r>
              <a:rPr lang="en-US" dirty="0">
                <a:solidFill>
                  <a:srgbClr val="0070C0"/>
                </a:solidFill>
              </a:rPr>
              <a:t>			    Ethiopia, </a:t>
            </a:r>
          </a:p>
          <a:p>
            <a:r>
              <a:rPr lang="en-US" dirty="0">
                <a:solidFill>
                  <a:srgbClr val="0070C0"/>
                </a:solidFill>
              </a:rPr>
              <a:t>				      Indonesia</a:t>
            </a:r>
          </a:p>
          <a:p>
            <a:r>
              <a:rPr lang="en-US" dirty="0">
                <a:solidFill>
                  <a:srgbClr val="0070C0"/>
                </a:solidFill>
              </a:rPr>
              <a:t>	 	Taiwan			         Ireland,</a:t>
            </a:r>
          </a:p>
          <a:p>
            <a:r>
              <a:rPr lang="en-US" dirty="0">
                <a:solidFill>
                  <a:srgbClr val="0070C0"/>
                </a:solidFill>
              </a:rPr>
              <a:t>						        Italy,</a:t>
            </a:r>
          </a:p>
          <a:p>
            <a:r>
              <a:rPr lang="en-US" dirty="0">
                <a:solidFill>
                  <a:srgbClr val="0070C0"/>
                </a:solidFill>
              </a:rPr>
              <a:t>			 United Kingdom,       		   Japan		</a:t>
            </a:r>
          </a:p>
          <a:p>
            <a:r>
              <a:rPr lang="en-US" sz="3200" dirty="0">
                <a:solidFill>
                  <a:srgbClr val="0070C0"/>
                </a:solidFill>
              </a:rPr>
              <a:t>				 	</a:t>
            </a:r>
            <a:r>
              <a:rPr lang="en-US" dirty="0">
                <a:solidFill>
                  <a:srgbClr val="0070C0"/>
                </a:solidFill>
              </a:rPr>
              <a:t>United States</a:t>
            </a: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Philippines</a:t>
            </a:r>
          </a:p>
          <a:p>
            <a:r>
              <a:rPr lang="en-US" sz="3200" dirty="0"/>
              <a:t>													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 descr="ICT support for Malvern Primary - ho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95" y="3768435"/>
            <a:ext cx="2085801" cy="2085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9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Membership, Marketing and Communications Committee Social Media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Wednesday, September 20,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98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dirty="0">
                <a:solidFill>
                  <a:srgbClr val="0070C0"/>
                </a:solidFill>
                <a:latin typeface="+mn-lt"/>
              </a:rPr>
              <a:t>Date Created: Friday, April 07,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70C0"/>
                </a:solidFill>
                <a:latin typeface="+mn-lt"/>
              </a:rPr>
              <a:t>92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dirty="0">
                <a:solidFill>
                  <a:srgbClr val="0070C0"/>
                </a:solidFill>
                <a:latin typeface="+mn-lt"/>
              </a:rP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dirty="0">
                <a:solidFill>
                  <a:srgbClr val="0070C0"/>
                </a:solidFill>
                <a:latin typeface="+mn-lt"/>
              </a:rPr>
              <a:t>Complete Responses: 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331" y="689956"/>
            <a:ext cx="10572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Total membership as of April 2017 at time survey sent 297 members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Response rate was 31%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62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Q1: IACRN has a monthly Newsletter titled "In the Loop". Do you read 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92    Skipped: 0</a:t>
            </a:r>
          </a:p>
        </p:txBody>
      </p:sp>
      <p:pic>
        <p:nvPicPr>
          <p:cNvPr id="4" name="Picture 3" descr="chart10196147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3308574"/>
            <a:ext cx="7092788" cy="2985180"/>
          </a:xfrm>
          <a:prstGeom prst="rect">
            <a:avLst/>
          </a:prstGeom>
        </p:spPr>
      </p:pic>
      <p:pic>
        <p:nvPicPr>
          <p:cNvPr id="7" name="Picture 6" descr="table10196147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66" y="1899821"/>
            <a:ext cx="7184571" cy="1354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189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Q2: How long do you spend reading the "In the Loop" Newsletter?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56    Skipped: 36</a:t>
            </a:r>
          </a:p>
        </p:txBody>
      </p:sp>
      <p:pic>
        <p:nvPicPr>
          <p:cNvPr id="4" name="Picture 3" descr="chart1005449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5" y="2588193"/>
            <a:ext cx="5493553" cy="3421910"/>
          </a:xfrm>
          <a:prstGeom prst="rect">
            <a:avLst/>
          </a:prstGeom>
        </p:spPr>
      </p:pic>
      <p:pic>
        <p:nvPicPr>
          <p:cNvPr id="6" name="Picture 5" descr="table1005449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98" y="3558395"/>
            <a:ext cx="5410170" cy="1584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51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Q3: How often would you like to receive "In the Loop" Newsletter updates?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56    Skipped: 36</a:t>
            </a:r>
          </a:p>
        </p:txBody>
      </p:sp>
      <p:pic>
        <p:nvPicPr>
          <p:cNvPr id="4" name="Picture 3" descr="chart10054497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49" y="2216180"/>
            <a:ext cx="6487565" cy="4041075"/>
          </a:xfrm>
          <a:prstGeom prst="rect">
            <a:avLst/>
          </a:prstGeom>
        </p:spPr>
      </p:pic>
      <p:pic>
        <p:nvPicPr>
          <p:cNvPr id="5" name="Picture 4" descr="table10054497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923" y="2701635"/>
            <a:ext cx="5895005" cy="1687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51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6048-E050-4291-9D85-622E8AE4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Purpose of Membership, Marketing and Communications Committee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EC29-EE86-4F34-B58C-1DF98DEC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US" sz="4000" dirty="0">
              <a:solidFill>
                <a:srgbClr val="0070C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Promote awareness of IACRN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US" sz="4000" dirty="0">
              <a:solidFill>
                <a:srgbClr val="0070C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Increase Association membership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US" sz="4000" dirty="0">
              <a:solidFill>
                <a:srgbClr val="0070C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Disseminate the organization’s initiatives and innovations to the clinical research community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382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solidFill>
                  <a:srgbClr val="0070C0"/>
                </a:solidFill>
              </a:rPr>
              <a:t>Q4: Please rank the current list of topics that are included in the "In the Loop" Newsletter from most important to least important.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3738"/>
            <a:ext cx="10874433" cy="4339849"/>
          </a:xfrm>
        </p:spPr>
        <p:txBody>
          <a:bodyPr/>
          <a:lstStyle/>
          <a:p>
            <a:r>
              <a:t>Answered: 56    Skipped: 36</a:t>
            </a:r>
          </a:p>
        </p:txBody>
      </p:sp>
      <p:pic>
        <p:nvPicPr>
          <p:cNvPr id="4" name="Picture 3" descr="chart10054813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5" y="2216265"/>
            <a:ext cx="5580777" cy="4227861"/>
          </a:xfrm>
          <a:prstGeom prst="rect">
            <a:avLst/>
          </a:prstGeom>
        </p:spPr>
      </p:pic>
      <p:pic>
        <p:nvPicPr>
          <p:cNvPr id="5" name="Picture 4" descr="table10054813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672" y="2349615"/>
            <a:ext cx="6100353" cy="3269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337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Q5: What is your overall satisfaction with "In the Loop" Newsletter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56    Skipped: 36</a:t>
            </a:r>
          </a:p>
        </p:txBody>
      </p:sp>
      <p:pic>
        <p:nvPicPr>
          <p:cNvPr id="4" name="Picture 3" descr="chart10054496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1180"/>
            <a:ext cx="6508865" cy="3972919"/>
          </a:xfrm>
          <a:prstGeom prst="rect">
            <a:avLst/>
          </a:prstGeom>
        </p:spPr>
      </p:pic>
      <p:pic>
        <p:nvPicPr>
          <p:cNvPr id="5" name="Picture 4" descr="table10054496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865" y="2574500"/>
            <a:ext cx="5388428" cy="1859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917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9993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QUESTION 6: Fill In….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What topics would you like to see included “In the Loop” Newsletter?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98A6-4A47-4788-AB8E-2F37E156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C1B6A-D53D-439D-92A2-031A331C6105}"/>
              </a:ext>
            </a:extLst>
          </p:cNvPr>
          <p:cNvSpPr txBox="1"/>
          <p:nvPr/>
        </p:nvSpPr>
        <p:spPr>
          <a:xfrm>
            <a:off x="800100" y="2190750"/>
            <a:ext cx="1089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Tips or resource section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Best practices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Ethical issues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Networking opportunities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Feature member articles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Legislative updates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Upcoming conferences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733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chemeClr val="bg2">
                    <a:lumMod val="50000"/>
                  </a:schemeClr>
                </a:solidFill>
              </a:rPr>
              <a:t>Q7: IACRN has a website. Do you access the website?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76    Skipped: 16</a:t>
            </a:r>
          </a:p>
        </p:txBody>
      </p:sp>
      <p:pic>
        <p:nvPicPr>
          <p:cNvPr id="4" name="Picture 3" descr="chart10763989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5" y="2884517"/>
            <a:ext cx="5628871" cy="2834640"/>
          </a:xfrm>
          <a:prstGeom prst="rect">
            <a:avLst/>
          </a:prstGeom>
        </p:spPr>
      </p:pic>
      <p:pic>
        <p:nvPicPr>
          <p:cNvPr id="5" name="Picture 4" descr="table10763989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44410"/>
            <a:ext cx="5896006" cy="1111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316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Q8: How often do you access the IACRN website?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70    Skipped: 22</a:t>
            </a:r>
          </a:p>
        </p:txBody>
      </p:sp>
      <p:pic>
        <p:nvPicPr>
          <p:cNvPr id="4" name="Picture 3" descr="chart10055552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476"/>
            <a:ext cx="6273530" cy="4330214"/>
          </a:xfrm>
          <a:prstGeom prst="rect">
            <a:avLst/>
          </a:prstGeom>
        </p:spPr>
      </p:pic>
      <p:pic>
        <p:nvPicPr>
          <p:cNvPr id="5" name="Picture 4" descr="table1005555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804" y="2579145"/>
            <a:ext cx="5388428" cy="2140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797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Q9: Why do you access the IACRN website? Check all that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70    Skipped: 22</a:t>
            </a:r>
          </a:p>
        </p:txBody>
      </p:sp>
      <p:pic>
        <p:nvPicPr>
          <p:cNvPr id="4" name="Picture 3" descr="chart10056497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4645"/>
            <a:ext cx="5416958" cy="4513805"/>
          </a:xfrm>
          <a:prstGeom prst="rect">
            <a:avLst/>
          </a:prstGeom>
        </p:spPr>
      </p:pic>
      <p:pic>
        <p:nvPicPr>
          <p:cNvPr id="5" name="Picture 4" descr="table10056497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674" y="2344195"/>
            <a:ext cx="5613126" cy="3108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817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Q10: What is your overall satisfaction with the IACRN website?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70    Skipped: 22</a:t>
            </a:r>
          </a:p>
        </p:txBody>
      </p:sp>
      <p:pic>
        <p:nvPicPr>
          <p:cNvPr id="4" name="Picture 3" descr="chart1005545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6517"/>
            <a:ext cx="7184571" cy="4233333"/>
          </a:xfrm>
          <a:prstGeom prst="rect">
            <a:avLst/>
          </a:prstGeom>
        </p:spPr>
      </p:pic>
      <p:pic>
        <p:nvPicPr>
          <p:cNvPr id="5" name="Picture 4" descr="table10055450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290" y="2624667"/>
            <a:ext cx="6153941" cy="2123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54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4893-EA40-483E-9C56-4866070F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Website Satisfaction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678F-5F14-414C-94B8-888970D5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Too Static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Difficult to navigate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Out of date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Limited Content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Not professional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Does not highlight work of organization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869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1" y="847898"/>
            <a:ext cx="1159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D77F20-D4CE-40C4-85C7-1286841A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68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Q11. What features would you like to have added to the IACRN website? 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43FC5-DF4D-4346-B0AE-F9D9F0A88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Membership search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Discussion forums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More professional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Past conference locations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Past webinars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Membership contributions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70C0"/>
                </a:solidFill>
              </a:rPr>
              <a:t>Directory, tools and information library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913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000" b="1" dirty="0">
                <a:solidFill>
                  <a:schemeClr val="bg2">
                    <a:lumMod val="50000"/>
                  </a:schemeClr>
                </a:solidFill>
              </a:rPr>
              <a:t>Q12: IACRN has a Facebook page.  Do you access the IACRN Facebook page as a communication tool?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77    Skipped: 15</a:t>
            </a:r>
          </a:p>
        </p:txBody>
      </p:sp>
      <p:pic>
        <p:nvPicPr>
          <p:cNvPr id="4" name="Picture 3" descr="chart10285843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1" y="3039534"/>
            <a:ext cx="6211539" cy="2844800"/>
          </a:xfrm>
          <a:prstGeom prst="rect">
            <a:avLst/>
          </a:prstGeom>
        </p:spPr>
      </p:pic>
      <p:pic>
        <p:nvPicPr>
          <p:cNvPr id="5" name="Picture 4" descr="table10285843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476" y="3039533"/>
            <a:ext cx="6017076" cy="1134533"/>
          </a:xfrm>
          <a:prstGeom prst="rect">
            <a:avLst/>
          </a:prstGeom>
        </p:spPr>
      </p:pic>
      <p:pic>
        <p:nvPicPr>
          <p:cNvPr id="6" name="Picture 5" descr="&lt;strong&gt;Facebook&lt;/strong&gt; | Free Download Clip Art | Free Clip Art | o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98" y="5066275"/>
            <a:ext cx="3890547" cy="940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12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1193"/>
            <a:ext cx="8534400" cy="133280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Membership, Marketing and Communications Committee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3750"/>
          </a:xfrm>
        </p:spPr>
        <p:txBody>
          <a:bodyPr>
            <a:normAutofit fontScale="92500" lnSpcReduction="20000"/>
          </a:bodyPr>
          <a:lstStyle/>
          <a:p>
            <a:pPr defTabSz="827088"/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Georgie Cusack, </a:t>
            </a:r>
            <a:r>
              <a:rPr lang="en-US" altLang="en-US" sz="28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National Heart, Lung and Blood Institute, NIH, Bethesda, MD</a:t>
            </a:r>
          </a:p>
          <a:p>
            <a:pPr defTabSz="827088"/>
            <a:endParaRPr lang="en-US" altLang="en-US" sz="2800" dirty="0">
              <a:solidFill>
                <a:srgbClr val="0070C0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defTabSz="827088"/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Jennifer Allison, </a:t>
            </a:r>
            <a:r>
              <a:rPr lang="en-US" altLang="en-US" sz="28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NIHR CRF Southampton UK</a:t>
            </a:r>
          </a:p>
          <a:p>
            <a:pPr defTabSz="827088"/>
            <a:endParaRPr lang="en-US" altLang="en-US" sz="2800" dirty="0">
              <a:solidFill>
                <a:srgbClr val="0070C0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defTabSz="827088"/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Laura Baker</a:t>
            </a:r>
            <a:r>
              <a:rPr lang="en-US" altLang="en-US" sz="28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, Seattle Children’s Research Institute, Seattle, Washington</a:t>
            </a:r>
          </a:p>
          <a:p>
            <a:pPr defTabSz="827088"/>
            <a:endParaRPr lang="en-US" altLang="en-US" sz="2800" dirty="0">
              <a:solidFill>
                <a:srgbClr val="0070C0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defTabSz="827088"/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Brian </a:t>
            </a:r>
            <a:r>
              <a:rPr lang="en-US" altLang="en-US" sz="2800" b="1" dirty="0" err="1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Beardslee</a:t>
            </a:r>
            <a:r>
              <a:rPr lang="en-US" altLang="en-US" sz="28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, The Dana-Farber Cancer Institute, Boston, Mass</a:t>
            </a:r>
          </a:p>
          <a:p>
            <a:pPr defTabSz="827088"/>
            <a:endParaRPr lang="en-US" altLang="en-US" sz="2800" dirty="0">
              <a:solidFill>
                <a:srgbClr val="0070C0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defTabSz="827088"/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Amanda Bray</a:t>
            </a:r>
            <a:r>
              <a:rPr lang="en-US" altLang="en-US" sz="28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  <a:sym typeface="Times New Roman" pitchFamily="18" charset="0"/>
              </a:rPr>
              <a:t>Blood Cancer Network, Ireland (BCNI)</a:t>
            </a:r>
            <a:r>
              <a:rPr lang="en-US" altLang="en-US" sz="28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defTabSz="827088"/>
            <a:endParaRPr lang="en-US" altLang="en-US" sz="2800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157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chemeClr val="bg2">
                    <a:lumMod val="50000"/>
                  </a:schemeClr>
                </a:solidFill>
              </a:rPr>
              <a:t>Q13: How often do you access the IACRN Facebook page?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12    Skipped: 80</a:t>
            </a:r>
          </a:p>
        </p:txBody>
      </p:sp>
      <p:pic>
        <p:nvPicPr>
          <p:cNvPr id="4" name="Picture 3" descr="chart10057118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911" y="2102105"/>
            <a:ext cx="6586656" cy="4546345"/>
          </a:xfrm>
          <a:prstGeom prst="rect">
            <a:avLst/>
          </a:prstGeom>
        </p:spPr>
      </p:pic>
      <p:pic>
        <p:nvPicPr>
          <p:cNvPr id="5" name="Picture 4" descr="table10057118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54" y="2311655"/>
            <a:ext cx="5940246" cy="2360098"/>
          </a:xfrm>
          <a:prstGeom prst="rect">
            <a:avLst/>
          </a:prstGeom>
        </p:spPr>
      </p:pic>
      <p:pic>
        <p:nvPicPr>
          <p:cNvPr id="6" name="Picture 5" descr="&lt;strong&gt;Facebook&lt;/strong&gt; | Free Download Clip Art | Free Clip Art | o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33" y="5116592"/>
            <a:ext cx="4006925" cy="968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487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Q14: What is your overall satisfaction with the IACRN Facebook page?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12    Skipped: 80</a:t>
            </a:r>
          </a:p>
        </p:txBody>
      </p:sp>
      <p:pic>
        <p:nvPicPr>
          <p:cNvPr id="4" name="Picture 3" descr="chart10057004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60" y="2231275"/>
            <a:ext cx="7011619" cy="4131425"/>
          </a:xfrm>
          <a:prstGeom prst="rect">
            <a:avLst/>
          </a:prstGeom>
        </p:spPr>
      </p:pic>
      <p:pic>
        <p:nvPicPr>
          <p:cNvPr id="5" name="Picture 4" descr="table10057004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418" y="2746404"/>
            <a:ext cx="5699247" cy="1966911"/>
          </a:xfrm>
          <a:prstGeom prst="rect">
            <a:avLst/>
          </a:prstGeom>
        </p:spPr>
      </p:pic>
      <p:pic>
        <p:nvPicPr>
          <p:cNvPr id="6" name="Picture 5" descr="&lt;strong&gt;Facebook&lt;/strong&gt; | Free Download Clip Art | Free Clip Art | o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29" y="5247236"/>
            <a:ext cx="3932111" cy="950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3979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0897-FCF0-4A3C-AD63-1EF353C8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Q15. What information would you like to see posted on the IACRN Facebook account?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FD5D-1B99-4D9E-BB33-7A2E6268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70C0"/>
                </a:solidFill>
              </a:rPr>
              <a:t>Member events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70C0"/>
                </a:solidFill>
              </a:rPr>
              <a:t>More photos of members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70C0"/>
                </a:solidFill>
              </a:rPr>
              <a:t>Resource section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70C0"/>
                </a:solidFill>
              </a:rPr>
              <a:t>Current events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824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>
                <a:solidFill>
                  <a:srgbClr val="0070C0"/>
                </a:solidFill>
              </a:rPr>
              <a:t>Q16: IACRN has a Linked In account. Do you access the Linked In account as a communication tool?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75    Skipped: 17</a:t>
            </a:r>
          </a:p>
        </p:txBody>
      </p:sp>
      <p:pic>
        <p:nvPicPr>
          <p:cNvPr id="4" name="Picture 3" descr="chart10286798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7203"/>
            <a:ext cx="6547497" cy="3032597"/>
          </a:xfrm>
          <a:prstGeom prst="rect">
            <a:avLst/>
          </a:prstGeom>
        </p:spPr>
      </p:pic>
      <p:pic>
        <p:nvPicPr>
          <p:cNvPr id="5" name="Picture 4" descr="table10286798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801" y="1917286"/>
            <a:ext cx="6064485" cy="1143472"/>
          </a:xfrm>
          <a:prstGeom prst="rect">
            <a:avLst/>
          </a:prstGeom>
        </p:spPr>
      </p:pic>
      <p:pic>
        <p:nvPicPr>
          <p:cNvPr id="6" name="Picture 5" descr="Startup Culture Decks | Culture Cod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32" y="4951204"/>
            <a:ext cx="3728754" cy="1068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781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Q17: How often do you access the IACRN Linked In account?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74</a:t>
            </a:r>
          </a:p>
        </p:txBody>
      </p:sp>
      <p:pic>
        <p:nvPicPr>
          <p:cNvPr id="4" name="Picture 3" descr="chart1028693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5" y="2133314"/>
            <a:ext cx="6431045" cy="4438936"/>
          </a:xfrm>
          <a:prstGeom prst="rect">
            <a:avLst/>
          </a:prstGeom>
        </p:spPr>
      </p:pic>
      <p:pic>
        <p:nvPicPr>
          <p:cNvPr id="5" name="Picture 4" descr="table1028693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246" y="2419064"/>
            <a:ext cx="5388428" cy="2140857"/>
          </a:xfrm>
          <a:prstGeom prst="rect">
            <a:avLst/>
          </a:prstGeom>
        </p:spPr>
      </p:pic>
      <p:pic>
        <p:nvPicPr>
          <p:cNvPr id="6" name="Picture 5" descr="Startup Culture Decks | Culture Cod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96" y="5133251"/>
            <a:ext cx="3615378" cy="1036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72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Q18: What is your overall satisfaction with the IACRN Linked In account?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74</a:t>
            </a:r>
          </a:p>
        </p:txBody>
      </p:sp>
      <p:pic>
        <p:nvPicPr>
          <p:cNvPr id="4" name="Picture 3" descr="chart10287020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5575"/>
            <a:ext cx="7011619" cy="4131425"/>
          </a:xfrm>
          <a:prstGeom prst="rect">
            <a:avLst/>
          </a:prstGeom>
        </p:spPr>
      </p:pic>
      <p:pic>
        <p:nvPicPr>
          <p:cNvPr id="5" name="Picture 4" descr="table10287020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372" y="2726575"/>
            <a:ext cx="5388428" cy="1859642"/>
          </a:xfrm>
          <a:prstGeom prst="rect">
            <a:avLst/>
          </a:prstGeom>
        </p:spPr>
      </p:pic>
      <p:pic>
        <p:nvPicPr>
          <p:cNvPr id="6" name="Picture 5" descr="Startup Culture Decks | Culture Cod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0" y="5091563"/>
            <a:ext cx="3706090" cy="1062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482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D2313-AF8C-4A36-B72D-20C72F81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475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Q19. What information would you like to see posted on the IACRN LinkedIn account? 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BB64-9F74-46B8-859E-81B97D21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70C0"/>
                </a:solidFill>
              </a:rPr>
              <a:t>Job postings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70C0"/>
                </a:solidFill>
              </a:rPr>
              <a:t>Publications related to Clinical Research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4400" dirty="0">
                <a:solidFill>
                  <a:srgbClr val="0070C0"/>
                </a:solidFill>
              </a:rPr>
              <a:t>  Nursing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99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solidFill>
                  <a:srgbClr val="0070C0"/>
                </a:solidFill>
              </a:rPr>
              <a:t>Q20: IACRN conducts twitter chats. Have you participated in one of the twitter chats?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75    Skipped: 17</a:t>
            </a:r>
          </a:p>
        </p:txBody>
      </p:sp>
      <p:pic>
        <p:nvPicPr>
          <p:cNvPr id="4" name="Picture 3" descr="chart10196842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8960"/>
            <a:ext cx="6809481" cy="2953558"/>
          </a:xfrm>
          <a:prstGeom prst="rect">
            <a:avLst/>
          </a:prstGeom>
        </p:spPr>
      </p:pic>
      <p:pic>
        <p:nvPicPr>
          <p:cNvPr id="5" name="Picture 4" descr="table10196842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710" y="3108959"/>
            <a:ext cx="5863591" cy="1105593"/>
          </a:xfrm>
          <a:prstGeom prst="rect">
            <a:avLst/>
          </a:prstGeom>
        </p:spPr>
      </p:pic>
      <p:pic>
        <p:nvPicPr>
          <p:cNvPr id="6" name="Picture 5" descr="Roger Hamilton's Wealth Dynamics Profile Te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4" y="4598502"/>
            <a:ext cx="1870365" cy="1758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747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Q21: How often should the IACRN conduct a twitter chat?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12    Skipped: 80</a:t>
            </a:r>
          </a:p>
        </p:txBody>
      </p:sp>
      <p:pic>
        <p:nvPicPr>
          <p:cNvPr id="4" name="Picture 3" descr="chart1005737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4" y="2214788"/>
            <a:ext cx="7184571" cy="4233333"/>
          </a:xfrm>
          <a:prstGeom prst="rect">
            <a:avLst/>
          </a:prstGeom>
        </p:spPr>
      </p:pic>
      <p:pic>
        <p:nvPicPr>
          <p:cNvPr id="5" name="Picture 4" descr="table100573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372" y="2471813"/>
            <a:ext cx="5388428" cy="1859642"/>
          </a:xfrm>
          <a:prstGeom prst="rect">
            <a:avLst/>
          </a:prstGeom>
        </p:spPr>
      </p:pic>
      <p:pic>
        <p:nvPicPr>
          <p:cNvPr id="6" name="Picture 5" descr="Roger Hamilton's Wealth Dynamics Profile Te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1" y="4689957"/>
            <a:ext cx="1645920" cy="154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324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Q22: What is your overall satisfaction with the IACRN twitter chats?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12    Skipped: 80</a:t>
            </a:r>
          </a:p>
        </p:txBody>
      </p:sp>
      <p:pic>
        <p:nvPicPr>
          <p:cNvPr id="4" name="Picture 3" descr="chart10057273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4" y="2238572"/>
            <a:ext cx="6333747" cy="4371778"/>
          </a:xfrm>
          <a:prstGeom prst="rect">
            <a:avLst/>
          </a:prstGeom>
        </p:spPr>
      </p:pic>
      <p:pic>
        <p:nvPicPr>
          <p:cNvPr id="5" name="Picture 4" descr="table10057273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775" y="2486222"/>
            <a:ext cx="5884025" cy="2337761"/>
          </a:xfrm>
          <a:prstGeom prst="rect">
            <a:avLst/>
          </a:prstGeom>
        </p:spPr>
      </p:pic>
      <p:pic>
        <p:nvPicPr>
          <p:cNvPr id="6" name="Picture 5" descr="Roger Hamilton's Wealth Dynamics Profile Te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14" y="5087389"/>
            <a:ext cx="1307618" cy="1229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79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Membership, Marketing and Communications Committee Members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6308"/>
          </a:xfrm>
        </p:spPr>
        <p:txBody>
          <a:bodyPr>
            <a:normAutofit fontScale="92500" lnSpcReduction="20000"/>
          </a:bodyPr>
          <a:lstStyle/>
          <a:p>
            <a:pPr defTabSz="827088"/>
            <a:r>
              <a:rPr lang="en-US" altLang="en-US" sz="2600" b="1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Gordon Hill</a:t>
            </a:r>
            <a:r>
              <a:rPr lang="en-US" altLang="en-US" sz="26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sz="2600" dirty="0">
                <a:solidFill>
                  <a:srgbClr val="0070C0"/>
                </a:solidFill>
              </a:rPr>
              <a:t>Glasgow Caledonian University</a:t>
            </a:r>
            <a:r>
              <a:rPr lang="en-US" altLang="en-US" sz="26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, UK</a:t>
            </a:r>
          </a:p>
          <a:p>
            <a:pPr defTabSz="827088"/>
            <a:endParaRPr lang="en-US" altLang="en-US" sz="2600" dirty="0">
              <a:solidFill>
                <a:srgbClr val="0070C0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defTabSz="827088"/>
            <a:r>
              <a:rPr lang="en-US" altLang="en-US" sz="2600" b="1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Terry Jeffs</a:t>
            </a:r>
            <a:r>
              <a:rPr lang="en-US" altLang="en-US" sz="26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, Georgetown University, Clinical Research Unit, Washington, DC</a:t>
            </a:r>
          </a:p>
          <a:p>
            <a:pPr defTabSz="827088"/>
            <a:endParaRPr lang="en-US" altLang="en-US" sz="2600" dirty="0">
              <a:solidFill>
                <a:srgbClr val="0070C0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defTabSz="827088"/>
            <a:r>
              <a:rPr lang="en-US" altLang="en-US" sz="2600" b="1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Mary Jackson</a:t>
            </a:r>
            <a:r>
              <a:rPr lang="en-US" altLang="en-US" sz="26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, National Heart, Lung and Blood Institute, NIH, Bethesda, MD</a:t>
            </a:r>
          </a:p>
          <a:p>
            <a:pPr defTabSz="827088"/>
            <a:endParaRPr lang="en-US" altLang="en-US" sz="2600" dirty="0">
              <a:solidFill>
                <a:srgbClr val="0070C0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defTabSz="827088"/>
            <a:r>
              <a:rPr lang="en-US" altLang="en-US" sz="2600" b="1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Catherine Ricciardi</a:t>
            </a:r>
            <a:r>
              <a:rPr lang="en-US" altLang="en-US" sz="26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, Massachusetts Institute of Technology IMES Clinical Research Center, Cambridge, Mass</a:t>
            </a:r>
          </a:p>
          <a:p>
            <a:pPr defTabSz="827088"/>
            <a:endParaRPr lang="en-US" altLang="en-US" sz="2600" dirty="0">
              <a:solidFill>
                <a:srgbClr val="0070C0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lvl="0" defTabSz="827088">
              <a:buClr>
                <a:srgbClr val="E48312"/>
              </a:buClr>
            </a:pPr>
            <a:r>
              <a:rPr lang="en-US" sz="2600" b="1" spc="-50" dirty="0">
                <a:solidFill>
                  <a:srgbClr val="0070C0"/>
                </a:solidFill>
                <a:cs typeface="Arial" panose="020B0604020202020204" pitchFamily="34" charset="0"/>
              </a:rPr>
              <a:t>Cameron Sze,</a:t>
            </a:r>
            <a:r>
              <a:rPr lang="en-US" sz="2600" spc="-50" dirty="0">
                <a:solidFill>
                  <a:srgbClr val="0070C0"/>
                </a:solidFill>
                <a:cs typeface="Arial" panose="020B0604020202020204" pitchFamily="34" charset="0"/>
              </a:rPr>
              <a:t> Dana-Farber Cancer Institute, </a:t>
            </a:r>
            <a:r>
              <a:rPr lang="en-US" altLang="en-US" sz="2600" dirty="0">
                <a:solidFill>
                  <a:srgbClr val="0070C0"/>
                </a:solidFill>
                <a:ea typeface="ＭＳ Ｐゴシック" pitchFamily="34" charset="-128"/>
                <a:cs typeface="Arial" panose="020B0604020202020204" pitchFamily="34" charset="0"/>
              </a:rPr>
              <a:t>Boston, Mass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28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Feedback from our members is vital…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What type of marketing items would be of interest to you…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Tote Bag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Travel Mugs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Insulated Lunch Bag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Coffee Mug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Pens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Hat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T-Shirt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Logo Patches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Pins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Other; please specify</a:t>
            </a:r>
          </a:p>
        </p:txBody>
      </p:sp>
      <p:pic>
        <p:nvPicPr>
          <p:cNvPr id="4" name="Picture 3" descr="cisbexploration - Green Team Young Invento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24" y="2893030"/>
            <a:ext cx="3212326" cy="1804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568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360"/>
            <a:ext cx="10515600" cy="118872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Research Nurses Making a Difference: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International Association of Clinical Research Nurses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9899"/>
            <a:ext cx="10833100" cy="3167063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https://www.youtube.com/watch?v=vIMIRU7IcwM&amp;feature=youtu.be</a:t>
            </a:r>
            <a:endParaRPr lang="en-US" sz="2800" dirty="0"/>
          </a:p>
          <a:p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Chapter resource from Ohio Valley IACRN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35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91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IACRN Website</a:t>
            </a:r>
            <a:br>
              <a:rPr lang="en-US" dirty="0"/>
            </a:br>
            <a:r>
              <a:rPr lang="en-US" u="sng" dirty="0">
                <a:hlinkClick r:id="rId3"/>
              </a:rPr>
              <a:t>https://cameronksze.wixsite.com/mysite-1</a:t>
            </a:r>
            <a:r>
              <a:rPr lang="en-US" dirty="0"/>
              <a:t>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BD044E8-B437-4532-A40F-6CF175054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28451" y="1845734"/>
            <a:ext cx="6596058" cy="4407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944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FDB8-7848-42CE-BE52-E07E4C12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DAC39-5074-4F23-BEB7-F2461477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70C0"/>
                </a:solidFill>
              </a:rPr>
              <a:t> Your feedback is important to 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027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830" y="228942"/>
            <a:ext cx="3448203" cy="1990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7737" y="2219474"/>
            <a:ext cx="7473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Committees: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Chapter Governance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Education</a:t>
            </a:r>
          </a:p>
          <a:p>
            <a:r>
              <a:rPr lang="en-US" sz="3200" dirty="0">
                <a:solidFill>
                  <a:srgbClr val="0070C0"/>
                </a:solidFill>
              </a:rPr>
              <a:t>Membership, Marketing, Communications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Nominations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Research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Scope and Standards</a:t>
            </a:r>
          </a:p>
        </p:txBody>
      </p:sp>
      <p:pic>
        <p:nvPicPr>
          <p:cNvPr id="6" name="Picture 5" descr="SustainablePurchasing - Stay Inform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2300588"/>
            <a:ext cx="2739182" cy="2959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956" y="577877"/>
            <a:ext cx="744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GET INVOLVED…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954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225" y="1654233"/>
            <a:ext cx="904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Your involvement helps us grow strong!</a:t>
            </a:r>
          </a:p>
          <a:p>
            <a:pPr algn="ctr"/>
            <a:endParaRPr lang="en-US" sz="3200" dirty="0"/>
          </a:p>
        </p:txBody>
      </p:sp>
      <p:pic>
        <p:nvPicPr>
          <p:cNvPr id="3" name="Picture 2" descr="Sobrevolando la Cultura: ¿QUÉ PRECIO TIENE TU SOLIDARIDAD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87" y="2533870"/>
            <a:ext cx="3074324" cy="3074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4300" y="5608194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Thank you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A1B2-9B91-461D-B797-21FD522F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799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Social Media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E4567-7549-4CD4-8245-30CAA429F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• More than half the world uses a smartphone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• Approximately two-thirds of the world’s population has a mobile phone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• More than half of the world’s web traffic now comes from smart phones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80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700" y="283091"/>
            <a:ext cx="5339080" cy="99591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Bodoni MT Black" panose="02070A03080606020203" pitchFamily="18" charset="0"/>
              </a:rPr>
              <a:t>SOCIAL MEDIA</a:t>
            </a:r>
          </a:p>
        </p:txBody>
      </p:sp>
      <p:pic>
        <p:nvPicPr>
          <p:cNvPr id="4" name="Content Placeholder 3" descr="&lt;strong&gt;Twitter&lt;/strong&gt; Logo Vector (social networking)~ Format Cdr, Ai ..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8" y="2064418"/>
            <a:ext cx="2558271" cy="1814377"/>
          </a:xfrm>
        </p:spPr>
      </p:pic>
      <p:pic>
        <p:nvPicPr>
          <p:cNvPr id="5" name="Picture 4" descr="&lt;strong&gt;Facebook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6" y="4664204"/>
            <a:ext cx="3282196" cy="1056867"/>
          </a:xfrm>
          <a:prstGeom prst="rect">
            <a:avLst/>
          </a:prstGeom>
        </p:spPr>
      </p:pic>
      <p:pic>
        <p:nvPicPr>
          <p:cNvPr id="6" name="Picture 5" descr="Achtung! &lt;strong&gt;Whatsapp&lt;/strong&gt;-Kettenbrief mit Todesdrohung › Henning Uh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10" y="4108967"/>
            <a:ext cx="3282196" cy="1676108"/>
          </a:xfrm>
          <a:prstGeom prst="rect">
            <a:avLst/>
          </a:prstGeom>
        </p:spPr>
      </p:pic>
      <p:pic>
        <p:nvPicPr>
          <p:cNvPr id="7" name="Picture 6" descr="File:&lt;strong&gt;LinkedIn&lt;/strong&gt; Logo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11" y="2272185"/>
            <a:ext cx="3115022" cy="84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893" y="2743200"/>
            <a:ext cx="2455704" cy="2449437"/>
          </a:xfrm>
          <a:prstGeom prst="rect">
            <a:avLst/>
          </a:prstGeom>
        </p:spPr>
      </p:pic>
      <p:pic>
        <p:nvPicPr>
          <p:cNvPr id="10" name="Picture 9" descr="&lt;strong&gt;Internet&lt;/strong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2" y="94217"/>
            <a:ext cx="1562100" cy="1562100"/>
          </a:xfrm>
          <a:prstGeom prst="rect">
            <a:avLst/>
          </a:prstGeom>
        </p:spPr>
      </p:pic>
      <p:pic>
        <p:nvPicPr>
          <p:cNvPr id="12" name="Picture 11" descr="| Contextus Global | Blog ©Pablo Felipe Perez Goyry : ¡Día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053" y="35853"/>
            <a:ext cx="2539912" cy="1620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16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58AA-BC61-4C95-9B0C-1C7A5914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2401"/>
            <a:ext cx="10058400" cy="9651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Social Media Around the World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4A406B9-F118-46FE-9738-E538B67E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1724066"/>
            <a:ext cx="9308432" cy="4232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14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B57A-B139-4696-B59B-3AD937E0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79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Annual Growth of Social Media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87" y="1742173"/>
            <a:ext cx="8299578" cy="41773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42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7E17-B67B-49B9-9688-194F06714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Annual Growth of Social Media in Asia Pacific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63" y="1737360"/>
            <a:ext cx="8459936" cy="42784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222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905</Words>
  <Application>Microsoft Office PowerPoint</Application>
  <PresentationFormat>Widescreen</PresentationFormat>
  <Paragraphs>170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Ｐゴシック</vt:lpstr>
      <vt:lpstr>Arial</vt:lpstr>
      <vt:lpstr>Bodoni MT Black</vt:lpstr>
      <vt:lpstr>Calibri</vt:lpstr>
      <vt:lpstr>Calibri Light</vt:lpstr>
      <vt:lpstr>Helvetica Neue</vt:lpstr>
      <vt:lpstr>Times New Roman</vt:lpstr>
      <vt:lpstr>Wingdings</vt:lpstr>
      <vt:lpstr>Response Summary</vt:lpstr>
      <vt:lpstr>Retrospect</vt:lpstr>
      <vt:lpstr>Marketing Membership, &amp; Communication Committee 2017 Annual Conference Information Session  Providence, Rhode Island</vt:lpstr>
      <vt:lpstr>Purpose of Membership, Marketing and Communications Committee</vt:lpstr>
      <vt:lpstr>Membership, Marketing and Communications Committee Members</vt:lpstr>
      <vt:lpstr>Membership, Marketing and Communications Committee Members</vt:lpstr>
      <vt:lpstr>Social Media Statistics</vt:lpstr>
      <vt:lpstr>SOCIAL MEDIA</vt:lpstr>
      <vt:lpstr>Social Media Around the World</vt:lpstr>
      <vt:lpstr>Annual Growth of Social Media</vt:lpstr>
      <vt:lpstr>Annual Growth of Social Media in Asia Pacific </vt:lpstr>
      <vt:lpstr>Fastest Growing Social Networks</vt:lpstr>
      <vt:lpstr>Social Engagement </vt:lpstr>
      <vt:lpstr>Social Media by Demographics</vt:lpstr>
      <vt:lpstr>Why is this important for IACRN?</vt:lpstr>
      <vt:lpstr>PowerPoint Presentation</vt:lpstr>
      <vt:lpstr>PowerPoint Presentation</vt:lpstr>
      <vt:lpstr>92</vt:lpstr>
      <vt:lpstr>Q1: IACRN has a monthly Newsletter titled "In the Loop". Do you read it?</vt:lpstr>
      <vt:lpstr>Q2: How long do you spend reading the "In the Loop" Newsletter?</vt:lpstr>
      <vt:lpstr>Q3: How often would you like to receive "In the Loop" Newsletter updates?</vt:lpstr>
      <vt:lpstr>Q4: Please rank the current list of topics that are included in the "In the Loop" Newsletter from most important to least important.</vt:lpstr>
      <vt:lpstr>Q5: What is your overall satisfaction with "In the Loop" Newsletter</vt:lpstr>
      <vt:lpstr> QUESTION 6: Fill In…. What topics would you like to see included “In the Loop” Newsletter? </vt:lpstr>
      <vt:lpstr>Q7: IACRN has a website. Do you access the website?</vt:lpstr>
      <vt:lpstr>Q8: How often do you access the IACRN website?</vt:lpstr>
      <vt:lpstr>Q9: Why do you access the IACRN website? Check all that apply</vt:lpstr>
      <vt:lpstr>Q10: What is your overall satisfaction with the IACRN website?</vt:lpstr>
      <vt:lpstr>Website Satisfaction Comments</vt:lpstr>
      <vt:lpstr>Q11. What features would you like to have added to the IACRN website?  </vt:lpstr>
      <vt:lpstr>Q12: IACRN has a Facebook page.  Do you access the IACRN Facebook page as a communication tool?</vt:lpstr>
      <vt:lpstr>Q13: How often do you access the IACRN Facebook page?</vt:lpstr>
      <vt:lpstr>Q14: What is your overall satisfaction with the IACRN Facebook page?</vt:lpstr>
      <vt:lpstr>Q15. What information would you like to see posted on the IACRN Facebook account?</vt:lpstr>
      <vt:lpstr>Q16: IACRN has a Linked In account. Do you access the Linked In account as a communication tool?</vt:lpstr>
      <vt:lpstr>Q17: How often do you access the IACRN Linked In account?</vt:lpstr>
      <vt:lpstr>Q18: What is your overall satisfaction with the IACRN Linked In account?</vt:lpstr>
      <vt:lpstr>Q19. What information would you like to see posted on the IACRN LinkedIn account?  </vt:lpstr>
      <vt:lpstr>Q20: IACRN conducts twitter chats. Have you participated in one of the twitter chats?</vt:lpstr>
      <vt:lpstr>Q21: How often should the IACRN conduct a twitter chat?</vt:lpstr>
      <vt:lpstr>Q22: What is your overall satisfaction with the IACRN twitter chats?</vt:lpstr>
      <vt:lpstr>Feedback from our members is vital…</vt:lpstr>
      <vt:lpstr>Research Nurses Making a Difference: International Association of Clinical Research Nurses</vt:lpstr>
      <vt:lpstr>IACRN Website https://cameronksze.wixsite.com/mysite-1 </vt:lpstr>
      <vt:lpstr>PowerPoint Presentation</vt:lpstr>
      <vt:lpstr>PowerPoint Presentation</vt:lpstr>
      <vt:lpstr>PowerPoint Presentation</vt:lpstr>
    </vt:vector>
  </TitlesOfParts>
  <Company>Georgetown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Membership, Marketing &amp; Communications</dc:title>
  <dc:creator>jeffsm</dc:creator>
  <cp:lastModifiedBy>Cusack, Georgie (NIH/NHLBI) [E]</cp:lastModifiedBy>
  <cp:revision>67</cp:revision>
  <cp:lastPrinted>2017-09-25T22:07:05Z</cp:lastPrinted>
  <dcterms:created xsi:type="dcterms:W3CDTF">2017-09-19T20:43:52Z</dcterms:created>
  <dcterms:modified xsi:type="dcterms:W3CDTF">2018-07-02T20:18:25Z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3A056248-AF84-43EA-AD26-B0A892A9F184</vt:lpwstr>
  </property>
  <property fmtid="{D5CDD505-2E9C-101B-9397-08002B2CF9AE}" pid="3" name="ArticulatePath">
    <vt:lpwstr>2017_IACRN_MMCC_Conference_MJJ_MTJ_10032017</vt:lpwstr>
  </property>
</Properties>
</file>